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</p:sldIdLst>
  <p:sldSz cy="6858000" cx="9144000"/>
  <p:notesSz cx="7559675" cy="106918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9" roundtripDataSignature="AMtx7mjVtEnqLv59ABunZbP7a6KLMk83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customschemas.google.com/relationships/presentationmetadata" Target="meta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ad6ce0743c_0_3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ad6ce0743c_0_3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aaca7f3697_0_1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aaca7f3697_0_1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aaca7f3697_0_1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aaca7f3697_0_1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aaca7f3697_0_2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aaca7f3697_0_2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ad6ce0743c_0_5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ad6ce0743c_0_5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ad6ce0743c_0_5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ad6ce0743c_0_5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ad6ce0743c_0_6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ad6ce0743c_0_6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ad6ce0743c_0_4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ad6ce0743c_0_4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ad6ce0743c_0_7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ad6ce0743c_0_7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ad6ce0743c_0_7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ad6ce0743c_0_7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aaca7f3697_0_2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aaca7f3697_0_2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ad6ce0743c_0_8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ad6ce0743c_0_8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ad6ce0743c_0_9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ad6ce0743c_0_9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ad6ce0743c_0_9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ad6ce0743c_0_9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ad6ce0743c_0_10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ad6ce0743c_0_10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aaca7f3697_0_5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aaca7f3697_0_5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ad6ce0743c_0_10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ad6ce0743c_0_10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ad6ce0743c_0_11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ad6ce0743c_0_11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ad6ce0743c_0_11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ad6ce0743c_0_11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ad6ce0743c_0_12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ad6ce0743c_0_12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ad6ce0743c_0_12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ad6ce0743c_0_12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ad61986cee_0_1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ad61986cee_0_1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ad6ce0743c_0_13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ad6ce0743c_0_13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ad6ce0743c_0_13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ad6ce0743c_0_13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ad6ce0743c_0_14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ad6ce0743c_0_14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ad6ce0743c_0_15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ad6ce0743c_0_15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ad6ce0743c_0_16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ad6ce0743c_0_16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aaca7f3697_0_4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aaca7f3697_0_4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aaca7f3697_0_5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aaca7f3697_0_5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ad6ce0743c_0_17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ad6ce0743c_0_17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aaca7f3697_0_6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aaca7f3697_0_6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aaca7f3697_0_6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aaca7f3697_0_6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ad61986cee_0_1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ad61986cee_0_1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ad6ce0743c_0_19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ad6ce0743c_0_19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ad6ce0743c_0_18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ad6ce0743c_0_18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ad6ce0743c_0_17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ad6ce0743c_0_17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ad6ce0743c_0_20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ad6ce0743c_0_20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ad6ce0743c_0_20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ad6ce0743c_0_20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ad6ce0743c_0_21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ad6ce0743c_0_21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ad6ce0743c_0_22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ad6ce0743c_0_22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ad6ce0743c_0_23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ad6ce0743c_0_23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ad6ce0743c_0_23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ad6ce0743c_0_23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ad6ce0743c_0_24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ad6ce0743c_0_24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ad6ce0743c_0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ad6ce0743c_0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ad6ce0743c_0_25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ad6ce0743c_0_25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ad6ce0743c_0_26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ad6ce0743c_0_26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ad6ce0743c_0_27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ad6ce0743c_0_27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aaca7f3697_0_3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aaca7f3697_0_3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ad6ce0743c_0_27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ad6ce0743c_0_27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ad6ce0743c_0_28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ad6ce0743c_0_28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aaca7f3697_0_3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aaca7f3697_0_3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ad6ce0743c_0_29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ad6ce0743c_0_29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aaca7f3697_0_7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aaca7f3697_0_7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ad6ce0743c_0_30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ad6ce0743c_0_30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ad6ce0743c_0_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ad6ce0743c_0_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ad6ce0743c_0_30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ad6ce0743c_0_30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ad6ce0743c_0_31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ad6ce0743c_0_31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ad6ce0743c_0_31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ad6ce0743c_0_31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ad6ce0743c_0_32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ad6ce0743c_0_32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aaca7f3697_0_8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aaca7f3697_0_8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aaca7f3697_0_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aaca7f3697_0_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ad6ce0743c_0_1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ad6ce0743c_0_1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ad6ce0743c_0_2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ad6ce0743c_0_2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" name="Google Shape;10;p3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2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2"/>
          <p:cNvSpPr txBox="1"/>
          <p:nvPr>
            <p:ph idx="1"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2"/>
          <p:cNvSpPr txBox="1"/>
          <p:nvPr>
            <p:ph idx="2"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3"/>
          <p:cNvSpPr txBox="1"/>
          <p:nvPr>
            <p:ph idx="3"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4"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4"/>
          <p:cNvSpPr txBox="1"/>
          <p:nvPr>
            <p:ph idx="2"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3"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4"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4"/>
          <p:cNvSpPr txBox="1"/>
          <p:nvPr>
            <p:ph idx="5"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4"/>
          <p:cNvSpPr txBox="1"/>
          <p:nvPr>
            <p:ph idx="6"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5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5"/>
          <p:cNvSpPr txBox="1"/>
          <p:nvPr>
            <p:ph idx="1"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6"/>
          <p:cNvSpPr txBox="1"/>
          <p:nvPr>
            <p:ph idx="1"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6"/>
          <p:cNvSpPr txBox="1"/>
          <p:nvPr>
            <p:ph idx="2"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/>
          <p:nvPr>
            <p:ph idx="1"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9"/>
          <p:cNvSpPr txBox="1"/>
          <p:nvPr>
            <p:ph idx="2"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9"/>
          <p:cNvSpPr txBox="1"/>
          <p:nvPr>
            <p:ph idx="3"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0"/>
          <p:cNvSpPr txBox="1"/>
          <p:nvPr>
            <p:ph idx="1"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0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0"/>
          <p:cNvSpPr txBox="1"/>
          <p:nvPr>
            <p:ph idx="3"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1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1"/>
          <p:cNvSpPr txBox="1"/>
          <p:nvPr>
            <p:ph idx="3"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p2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hyperlink" Target="https://www.google.com.br/url?sa=i&amp;url=https%3A%2F%2Fwww.nucleodoconhecimento.com.br%2Ftecnologia%2Fblockchain&amp;psig=AOvVaw3Hi-bbAWmJ1uAWfoJJ4LhK&amp;ust=1670929723812000&amp;source=images&amp;cd=vfe&amp;ved=0CBAQjRxqFwoTCIia9Ln48_sCFQAAAAAdAAAAABAD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hyperlink" Target="http://www.inpe.br/amazonia1/sobre_satelite/" TargetMode="External"/><Relationship Id="rId5" Type="http://schemas.openxmlformats.org/officeDocument/2006/relationships/hyperlink" Target="https://www.infoescola.com/mamiferos/onca-pintada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embrapa.br/busca-de-noticias/-/noticia/62024810/app-apresenta-informacoes-sobre-mais-de-270-especies-da-mata-atlantica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hyperlink" Target="https://sustainabledevelopment.un.org/content/documents/5987our-common-future.pd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Relationship Id="rId4" Type="http://schemas.openxmlformats.org/officeDocument/2006/relationships/hyperlink" Target="http://www.ibama.gov.br/fiscalizacao-ambiental/fundo-amazonia/131-fiscalizacao-e-protecao/fiscalizacao/829-processo-administrativo-sancionador#:~:text=O%20processo%20administrativo%20sancionador%20%C3%A9,ele%20a%20aplica%C3%A7%C3%A3o%20de%20san%C3%A7%C3%B5es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4.png"/><Relationship Id="rId4" Type="http://schemas.openxmlformats.org/officeDocument/2006/relationships/hyperlink" Target="https://www.google.com/url?sa=i&amp;url=https%3A%2F%2Fwww.geeksforgeeks.org%2Fethereum-gas-and-fees%2F&amp;psig=AOvVaw1_DNDsHdn0f__RTi_75J6s&amp;ust=1670941985484000&amp;source=images&amp;cd=vfe&amp;ved=0CBAQjRxqFwoTCMjWopCm9PsCFQAAAAAdAAAAABAI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hyperlink" Target="https://www.google.com.br/url?sa=i&amp;url=https%3A%2F%2Fistoe.com.br%2Ftag%2Fibama%2F&amp;psig=AOvVaw25KWie6VEcSxrcuux_RMR8&amp;ust=1670927919438000&amp;source=images&amp;cd=vfe&amp;ved=0CBAQjRxqFwoTCICtjdzx8_sCFQAAAAAdAAAAABAy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hyperlink" Target="http://www.inpe.br/amazonia1/sobre_satelit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"/>
          <p:cNvSpPr txBox="1"/>
          <p:nvPr>
            <p:ph type="title"/>
          </p:nvPr>
        </p:nvSpPr>
        <p:spPr>
          <a:xfrm>
            <a:off x="457350" y="1280050"/>
            <a:ext cx="8229300" cy="128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UNIVERSIDADE TECNOLÓGICA FEDERAL DO PARANÁ - UTFPR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CAMPUS CORNÉLIO PROCÓPIO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Departamento Acadêmico de Computação - DACOM</a:t>
            </a:r>
            <a:endParaRPr sz="2000"/>
          </a:p>
        </p:txBody>
      </p:sp>
      <p:sp>
        <p:nvSpPr>
          <p:cNvPr id="61" name="Google Shape;61;p1"/>
          <p:cNvSpPr txBox="1"/>
          <p:nvPr>
            <p:ph idx="1" type="body"/>
          </p:nvPr>
        </p:nvSpPr>
        <p:spPr>
          <a:xfrm>
            <a:off x="457350" y="2494675"/>
            <a:ext cx="8229300" cy="210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Trabalho de Conclusão de Curso 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PROPOSTA DE UMA PLATAFORMA DESCENTRALIZADA COM BASE NA BLOCKCHAIN DA ETHEREUM PARA A DENÚNCIA DE CRIMES AMBIENTAIS NO TERRITÓRIO BRASILEIRO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62" name="Google Shape;62;p1"/>
          <p:cNvSpPr txBox="1"/>
          <p:nvPr>
            <p:ph idx="2" type="body"/>
          </p:nvPr>
        </p:nvSpPr>
        <p:spPr>
          <a:xfrm>
            <a:off x="457350" y="4597076"/>
            <a:ext cx="8229300" cy="72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Matheus Pereira dos Santos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Prof. Dr. Lucas Dias Hiera Sampaio</a:t>
            </a:r>
            <a:endParaRPr/>
          </a:p>
        </p:txBody>
      </p:sp>
      <p:sp>
        <p:nvSpPr>
          <p:cNvPr id="63" name="Google Shape;63;p1"/>
          <p:cNvSpPr txBox="1"/>
          <p:nvPr/>
        </p:nvSpPr>
        <p:spPr>
          <a:xfrm>
            <a:off x="2035350" y="5503225"/>
            <a:ext cx="507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Cornélio Procópio, 12 de dezembro de 2022.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ad6ce0743c_0_32"/>
          <p:cNvSpPr txBox="1"/>
          <p:nvPr>
            <p:ph type="title"/>
          </p:nvPr>
        </p:nvSpPr>
        <p:spPr>
          <a:xfrm>
            <a:off x="457350" y="1289375"/>
            <a:ext cx="8229300" cy="66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b="1" lang="en-US" sz="3000"/>
              <a:t>INTRODUÇÃO</a:t>
            </a:r>
            <a:endParaRPr b="1" sz="3000"/>
          </a:p>
        </p:txBody>
      </p:sp>
      <p:sp>
        <p:nvSpPr>
          <p:cNvPr id="124" name="Google Shape;124;g1ad6ce0743c_0_32"/>
          <p:cNvSpPr txBox="1"/>
          <p:nvPr>
            <p:ph idx="1" type="subTitle"/>
          </p:nvPr>
        </p:nvSpPr>
        <p:spPr>
          <a:xfrm>
            <a:off x="457200" y="2064875"/>
            <a:ext cx="8229300" cy="37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Blockchain (BC):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Desenvolvimento de criptomoeadas;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Non-fungible Tokens (NTFs);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Descentralização do gerenciamento de dados;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Protocolos de consenso e integridade.</a:t>
            </a:r>
            <a:endParaRPr sz="2600">
              <a:solidFill>
                <a:schemeClr val="dk1"/>
              </a:solidFill>
            </a:endParaRPr>
          </a:p>
        </p:txBody>
      </p:sp>
      <p:pic>
        <p:nvPicPr>
          <p:cNvPr id="125" name="Google Shape;125;g1ad6ce0743c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180150"/>
            <a:ext cx="3801074" cy="227607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1ad6ce0743c_0_32"/>
          <p:cNvSpPr txBox="1"/>
          <p:nvPr/>
        </p:nvSpPr>
        <p:spPr>
          <a:xfrm>
            <a:off x="4258275" y="5233475"/>
            <a:ext cx="419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Representação gráfica muito comum da estrutura da BC</a:t>
            </a:r>
            <a:r>
              <a:rPr i="1" lang="en-US"/>
              <a:t>.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Fonte: </a:t>
            </a:r>
            <a:r>
              <a:rPr i="1" lang="en-US" u="sng">
                <a:solidFill>
                  <a:schemeClr val="hlink"/>
                </a:solidFill>
                <a:hlinkClick r:id="rId4"/>
              </a:rPr>
              <a:t>Revista Científica</a:t>
            </a:r>
            <a:endParaRPr i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aaca7f3697_0_10"/>
          <p:cNvSpPr txBox="1"/>
          <p:nvPr>
            <p:ph type="title"/>
          </p:nvPr>
        </p:nvSpPr>
        <p:spPr>
          <a:xfrm>
            <a:off x="457350" y="1289375"/>
            <a:ext cx="8229300" cy="66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2. OBJETIVOS</a:t>
            </a:r>
            <a:endParaRPr b="1" sz="3000"/>
          </a:p>
        </p:txBody>
      </p:sp>
      <p:sp>
        <p:nvSpPr>
          <p:cNvPr id="132" name="Google Shape;132;g1aaca7f3697_0_10"/>
          <p:cNvSpPr txBox="1"/>
          <p:nvPr>
            <p:ph idx="1" type="subTitle"/>
          </p:nvPr>
        </p:nvSpPr>
        <p:spPr>
          <a:xfrm>
            <a:off x="457200" y="2064875"/>
            <a:ext cx="8229300" cy="37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Gerais: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Sistema para denúncia de crimes ambientais;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Disponibilidade e transparência de dados.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Específicos: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Levantamento</a:t>
            </a:r>
            <a:r>
              <a:rPr lang="en-US" sz="2600">
                <a:solidFill>
                  <a:schemeClr val="dk1"/>
                </a:solidFill>
              </a:rPr>
              <a:t> de requisitos do sistema;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Casos de uso;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Propor um cronograma e atividades;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Utilização de uma testnet.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aaca7f3697_0_15"/>
          <p:cNvSpPr txBox="1"/>
          <p:nvPr>
            <p:ph type="title"/>
          </p:nvPr>
        </p:nvSpPr>
        <p:spPr>
          <a:xfrm>
            <a:off x="457350" y="1289375"/>
            <a:ext cx="8229300" cy="66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3. CORPO DO TRABALHO</a:t>
            </a:r>
            <a:endParaRPr b="1" sz="3000"/>
          </a:p>
        </p:txBody>
      </p:sp>
      <p:sp>
        <p:nvSpPr>
          <p:cNvPr id="138" name="Google Shape;138;g1aaca7f3697_0_15"/>
          <p:cNvSpPr txBox="1"/>
          <p:nvPr>
            <p:ph idx="1" type="subTitle"/>
          </p:nvPr>
        </p:nvSpPr>
        <p:spPr>
          <a:xfrm>
            <a:off x="457200" y="2064875"/>
            <a:ext cx="8229300" cy="37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Capítulo 1: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Introdução.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Capítulo 2: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Definição de crime ambiental; Legislação brasileira; Impactos; Atual fluxo de denúncias.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Capítulo 3: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Blockchain; Definição de Aplicação Descentralizada.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Capítulo 4: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Cronograma proposto; Atividades a serem realizadas.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Capítulo 5: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Considerações finais.</a:t>
            </a:r>
            <a:endParaRPr sz="2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aaca7f3697_0_20"/>
          <p:cNvSpPr txBox="1"/>
          <p:nvPr>
            <p:ph type="title"/>
          </p:nvPr>
        </p:nvSpPr>
        <p:spPr>
          <a:xfrm>
            <a:off x="457350" y="1289375"/>
            <a:ext cx="8229300" cy="66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4. FUNDAMENTAÇÃO TEÓRICA</a:t>
            </a:r>
            <a:endParaRPr b="1" sz="3000"/>
          </a:p>
        </p:txBody>
      </p:sp>
      <p:sp>
        <p:nvSpPr>
          <p:cNvPr id="144" name="Google Shape;144;g1aaca7f3697_0_20"/>
          <p:cNvSpPr txBox="1"/>
          <p:nvPr>
            <p:ph idx="1" type="subTitle"/>
          </p:nvPr>
        </p:nvSpPr>
        <p:spPr>
          <a:xfrm>
            <a:off x="457200" y="2064875"/>
            <a:ext cx="8229300" cy="37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Legislação e Crimes ambientais: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Capítulo V da Lei nº 9605 02/1998;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crimes contra fauna, flora, ordenamento urbano, patrimônio cultural, administração ambiental;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poluição e outros crimes ambientais;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infrações administrativas.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ad6ce0743c_0_52"/>
          <p:cNvSpPr txBox="1"/>
          <p:nvPr>
            <p:ph type="title"/>
          </p:nvPr>
        </p:nvSpPr>
        <p:spPr>
          <a:xfrm>
            <a:off x="457350" y="1289375"/>
            <a:ext cx="8229300" cy="66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4. FUNDAMENTAÇÃO TEÓRICA</a:t>
            </a:r>
            <a:endParaRPr b="1" sz="3000"/>
          </a:p>
        </p:txBody>
      </p:sp>
      <p:sp>
        <p:nvSpPr>
          <p:cNvPr id="150" name="Google Shape;150;g1ad6ce0743c_0_52"/>
          <p:cNvSpPr txBox="1"/>
          <p:nvPr>
            <p:ph idx="1" type="subTitle"/>
          </p:nvPr>
        </p:nvSpPr>
        <p:spPr>
          <a:xfrm>
            <a:off x="457200" y="2064875"/>
            <a:ext cx="8229300" cy="37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Crimes contra fauna: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Matar, perseguir, apanhar, utilizar espécimes silvestres, nativas ou em rota migratória, sem permissão, licença ou autorização de autoridades competentes (BRASIL, 1998).</a:t>
            </a:r>
            <a:endParaRPr sz="2600">
              <a:solidFill>
                <a:schemeClr val="dk1"/>
              </a:solidFill>
            </a:endParaRPr>
          </a:p>
        </p:txBody>
      </p:sp>
      <p:pic>
        <p:nvPicPr>
          <p:cNvPr id="151" name="Google Shape;151;g1ad6ce0743c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176500"/>
            <a:ext cx="3313152" cy="22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1ad6ce0743c_0_52"/>
          <p:cNvSpPr txBox="1"/>
          <p:nvPr/>
        </p:nvSpPr>
        <p:spPr>
          <a:xfrm>
            <a:off x="3818750" y="4971200"/>
            <a:ext cx="419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Onça pintada, animal muito caçado em território brasileiro</a:t>
            </a:r>
            <a:r>
              <a:rPr i="1" lang="en-US"/>
              <a:t>.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Fonte:</a:t>
            </a:r>
            <a:r>
              <a:rPr i="1" lang="en-US" u="sng">
                <a:solidFill>
                  <a:schemeClr val="hlink"/>
                </a:solidFill>
                <a:hlinkClick r:id="rId4"/>
              </a:rPr>
              <a:t> </a:t>
            </a:r>
            <a:r>
              <a:rPr i="1" lang="en-US" u="sng">
                <a:solidFill>
                  <a:schemeClr val="hlink"/>
                </a:solidFill>
                <a:hlinkClick r:id="rId5"/>
              </a:rPr>
              <a:t>Infoescola</a:t>
            </a:r>
            <a:endParaRPr i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ad6ce0743c_0_59"/>
          <p:cNvSpPr txBox="1"/>
          <p:nvPr>
            <p:ph type="title"/>
          </p:nvPr>
        </p:nvSpPr>
        <p:spPr>
          <a:xfrm>
            <a:off x="457350" y="1289375"/>
            <a:ext cx="8229300" cy="66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4. FUNDAMENTAÇÃO TEÓRICA</a:t>
            </a:r>
            <a:endParaRPr b="1" sz="3000"/>
          </a:p>
        </p:txBody>
      </p:sp>
      <p:sp>
        <p:nvSpPr>
          <p:cNvPr id="158" name="Google Shape;158;g1ad6ce0743c_0_59"/>
          <p:cNvSpPr txBox="1"/>
          <p:nvPr>
            <p:ph idx="1" type="subTitle"/>
          </p:nvPr>
        </p:nvSpPr>
        <p:spPr>
          <a:xfrm>
            <a:off x="457200" y="2064875"/>
            <a:ext cx="4494900" cy="37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Crimes contra flora: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lang="en-US" sz="1900">
                <a:solidFill>
                  <a:schemeClr val="dk1"/>
                </a:solidFill>
              </a:rPr>
              <a:t>Infração das normas de proteção, destruir, danificar vegetação primária ou secundária, cortar árvores em florestas preservadas, sem permissão de autoridades competentes, causar danos diretos ou indiretos a Unidades de Conservação (</a:t>
            </a:r>
            <a:r>
              <a:rPr lang="en-US" sz="1900">
                <a:solidFill>
                  <a:schemeClr val="dk1"/>
                </a:solidFill>
              </a:rPr>
              <a:t>BRASIL, 1998)</a:t>
            </a:r>
            <a:r>
              <a:rPr lang="en-US" sz="1900">
                <a:solidFill>
                  <a:schemeClr val="dk1"/>
                </a:solidFill>
              </a:rPr>
              <a:t>.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159" name="Google Shape;159;g1ad6ce0743c_0_59"/>
          <p:cNvSpPr txBox="1"/>
          <p:nvPr/>
        </p:nvSpPr>
        <p:spPr>
          <a:xfrm>
            <a:off x="4671625" y="4896450"/>
            <a:ext cx="419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Mata Atlântica, um dos biomas mais impactados pelo desmatamento</a:t>
            </a:r>
            <a:r>
              <a:rPr i="1" lang="en-US"/>
              <a:t>.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Fonte: </a:t>
            </a:r>
            <a:r>
              <a:rPr i="1" lang="en-US" u="sng">
                <a:solidFill>
                  <a:schemeClr val="hlink"/>
                </a:solidFill>
                <a:hlinkClick r:id="rId3"/>
              </a:rPr>
              <a:t>Embrapa</a:t>
            </a:r>
            <a:r>
              <a:rPr i="1" lang="en-US"/>
              <a:t>.</a:t>
            </a:r>
            <a:endParaRPr i="1"/>
          </a:p>
        </p:txBody>
      </p:sp>
      <p:pic>
        <p:nvPicPr>
          <p:cNvPr id="160" name="Google Shape;160;g1ad6ce0743c_0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5027" y="2099225"/>
            <a:ext cx="3341799" cy="272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ad6ce0743c_0_67"/>
          <p:cNvSpPr txBox="1"/>
          <p:nvPr>
            <p:ph type="title"/>
          </p:nvPr>
        </p:nvSpPr>
        <p:spPr>
          <a:xfrm>
            <a:off x="457350" y="1289375"/>
            <a:ext cx="8229300" cy="66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4. FUNDAMENTAÇÃO TEÓRICA</a:t>
            </a:r>
            <a:endParaRPr b="1" sz="3000"/>
          </a:p>
        </p:txBody>
      </p:sp>
      <p:sp>
        <p:nvSpPr>
          <p:cNvPr id="166" name="Google Shape;166;g1ad6ce0743c_0_67"/>
          <p:cNvSpPr txBox="1"/>
          <p:nvPr>
            <p:ph idx="1" type="subTitle"/>
          </p:nvPr>
        </p:nvSpPr>
        <p:spPr>
          <a:xfrm>
            <a:off x="457200" y="2064875"/>
            <a:ext cx="8229300" cy="37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Poluição: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Causar poluição de qualquer natureza, que podem resultar em danos à saúde humana, ou que provoquem a mortandade de animais ou destruição significativa da flora (BRASIL, 1998).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Todas possuem m</a:t>
            </a:r>
            <a:r>
              <a:rPr lang="en-US" sz="2400">
                <a:solidFill>
                  <a:schemeClr val="dk1"/>
                </a:solidFill>
              </a:rPr>
              <a:t>ulta e pena de reclusão prevista em lei.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ad6ce0743c_0_41"/>
          <p:cNvSpPr txBox="1"/>
          <p:nvPr>
            <p:ph type="title"/>
          </p:nvPr>
        </p:nvSpPr>
        <p:spPr>
          <a:xfrm>
            <a:off x="457350" y="1289375"/>
            <a:ext cx="8229300" cy="66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4. FUNDAMENTAÇÃO TEÓRICA</a:t>
            </a:r>
            <a:endParaRPr b="1" sz="3000"/>
          </a:p>
        </p:txBody>
      </p:sp>
      <p:sp>
        <p:nvSpPr>
          <p:cNvPr id="172" name="Google Shape;172;g1ad6ce0743c_0_41"/>
          <p:cNvSpPr/>
          <p:nvPr/>
        </p:nvSpPr>
        <p:spPr>
          <a:xfrm>
            <a:off x="4998675" y="2558575"/>
            <a:ext cx="1233300" cy="8319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1ad6ce0743c_0_41"/>
          <p:cNvSpPr txBox="1"/>
          <p:nvPr/>
        </p:nvSpPr>
        <p:spPr>
          <a:xfrm>
            <a:off x="653550" y="2313225"/>
            <a:ext cx="5381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Crimes contra a fauna, flora e poluição.</a:t>
            </a:r>
            <a:endParaRPr sz="2400"/>
          </a:p>
        </p:txBody>
      </p:sp>
      <p:sp>
        <p:nvSpPr>
          <p:cNvPr id="174" name="Google Shape;174;g1ad6ce0743c_0_41"/>
          <p:cNvSpPr txBox="1"/>
          <p:nvPr/>
        </p:nvSpPr>
        <p:spPr>
          <a:xfrm>
            <a:off x="2001900" y="3325200"/>
            <a:ext cx="538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Proposta do trabalho.</a:t>
            </a:r>
            <a:endParaRPr sz="2400"/>
          </a:p>
        </p:txBody>
      </p:sp>
      <p:sp>
        <p:nvSpPr>
          <p:cNvPr id="175" name="Google Shape;175;g1ad6ce0743c_0_41"/>
          <p:cNvSpPr txBox="1"/>
          <p:nvPr/>
        </p:nvSpPr>
        <p:spPr>
          <a:xfrm>
            <a:off x="2356925" y="4304225"/>
            <a:ext cx="5381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Crimes contra administração ambiental e infração administrativa.</a:t>
            </a:r>
            <a:endParaRPr sz="2400"/>
          </a:p>
        </p:txBody>
      </p:sp>
      <p:sp>
        <p:nvSpPr>
          <p:cNvPr id="176" name="Google Shape;176;g1ad6ce0743c_0_41"/>
          <p:cNvSpPr/>
          <p:nvPr/>
        </p:nvSpPr>
        <p:spPr>
          <a:xfrm>
            <a:off x="691425" y="4047475"/>
            <a:ext cx="1233300" cy="9234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ad6ce0743c_0_74"/>
          <p:cNvSpPr txBox="1"/>
          <p:nvPr>
            <p:ph type="title"/>
          </p:nvPr>
        </p:nvSpPr>
        <p:spPr>
          <a:xfrm>
            <a:off x="457350" y="1289375"/>
            <a:ext cx="8229300" cy="66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4. FUNDAMENTAÇÃO TEÓRICA</a:t>
            </a:r>
            <a:endParaRPr b="1" sz="3000"/>
          </a:p>
        </p:txBody>
      </p:sp>
      <p:sp>
        <p:nvSpPr>
          <p:cNvPr id="182" name="Google Shape;182;g1ad6ce0743c_0_74"/>
          <p:cNvSpPr txBox="1"/>
          <p:nvPr>
            <p:ph idx="1" type="subTitle"/>
          </p:nvPr>
        </p:nvSpPr>
        <p:spPr>
          <a:xfrm>
            <a:off x="457200" y="2064875"/>
            <a:ext cx="8229300" cy="37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Impactos</a:t>
            </a:r>
            <a:r>
              <a:rPr lang="en-US" sz="2400">
                <a:solidFill>
                  <a:schemeClr val="dk1"/>
                </a:solidFill>
              </a:rPr>
              <a:t>: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Para Arroyo-Quiroz (2020), ao não encararmos a natureza como sujeito, não consideramos os crimes e danos causados a ela;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Criminologia Verde (CV):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década de 1960-70 (EMAN et al., 2013);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empatia de criminologistas e sociólogos ambientalistas;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ad6ce0743c_0_79"/>
          <p:cNvSpPr txBox="1"/>
          <p:nvPr>
            <p:ph type="title"/>
          </p:nvPr>
        </p:nvSpPr>
        <p:spPr>
          <a:xfrm>
            <a:off x="457350" y="1289375"/>
            <a:ext cx="8229300" cy="66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4. FUNDAMENTAÇÃO TEÓRICA</a:t>
            </a:r>
            <a:endParaRPr b="1" sz="3000"/>
          </a:p>
        </p:txBody>
      </p:sp>
      <p:sp>
        <p:nvSpPr>
          <p:cNvPr id="188" name="Google Shape;188;g1ad6ce0743c_0_79"/>
          <p:cNvSpPr txBox="1"/>
          <p:nvPr>
            <p:ph idx="1" type="subTitle"/>
          </p:nvPr>
        </p:nvSpPr>
        <p:spPr>
          <a:xfrm>
            <a:off x="457200" y="2064875"/>
            <a:ext cx="4681500" cy="37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Conferência de Stockholm em 1972 (MACEDO, 2021):</a:t>
            </a:r>
            <a:endParaRPr sz="2200">
              <a:solidFill>
                <a:schemeClr val="dk1"/>
              </a:solidFill>
            </a:endParaRPr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Problemas ambientais ganham espaço na agenda multilateral;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Conceito de desenvolvimento sustentável surge com o Relatório "Our Common Future" pela Comissão do Meio Ambiente e </a:t>
            </a:r>
            <a:r>
              <a:rPr lang="en-US" sz="2200">
                <a:solidFill>
                  <a:schemeClr val="dk1"/>
                </a:solidFill>
              </a:rPr>
              <a:t>Desenvolvimento</a:t>
            </a:r>
            <a:r>
              <a:rPr lang="en-US" sz="2200">
                <a:solidFill>
                  <a:schemeClr val="dk1"/>
                </a:solidFill>
              </a:rPr>
              <a:t> (WCED) da ONU (Organização das N</a:t>
            </a:r>
            <a:r>
              <a:rPr lang="en-US" sz="2200">
                <a:solidFill>
                  <a:schemeClr val="dk1"/>
                </a:solidFill>
              </a:rPr>
              <a:t>ações</a:t>
            </a:r>
            <a:r>
              <a:rPr lang="en-US" sz="2200">
                <a:solidFill>
                  <a:schemeClr val="dk1"/>
                </a:solidFill>
              </a:rPr>
              <a:t> Unidas).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189" name="Google Shape;189;g1ad6ce0743c_0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4175" y="2064875"/>
            <a:ext cx="2912475" cy="317962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1ad6ce0743c_0_79"/>
          <p:cNvSpPr txBox="1"/>
          <p:nvPr/>
        </p:nvSpPr>
        <p:spPr>
          <a:xfrm>
            <a:off x="5503175" y="5356700"/>
            <a:ext cx="419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Relatório</a:t>
            </a:r>
            <a:r>
              <a:rPr i="1" lang="en-US"/>
              <a:t> "Our Common Future".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Fonte: </a:t>
            </a:r>
            <a:r>
              <a:rPr i="1" lang="en-US" u="sng">
                <a:solidFill>
                  <a:schemeClr val="hlink"/>
                </a:solidFill>
                <a:hlinkClick r:id="rId4"/>
              </a:rPr>
              <a:t>ONU</a:t>
            </a:r>
            <a:endParaRPr i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aaca7f3697_0_25"/>
          <p:cNvSpPr txBox="1"/>
          <p:nvPr>
            <p:ph type="title"/>
          </p:nvPr>
        </p:nvSpPr>
        <p:spPr>
          <a:xfrm>
            <a:off x="457350" y="1289375"/>
            <a:ext cx="8229300" cy="66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Agradecimentos</a:t>
            </a:r>
            <a:endParaRPr b="1" sz="3000"/>
          </a:p>
        </p:txBody>
      </p:sp>
      <p:sp>
        <p:nvSpPr>
          <p:cNvPr id="69" name="Google Shape;69;g1aaca7f3697_0_25"/>
          <p:cNvSpPr txBox="1"/>
          <p:nvPr>
            <p:ph idx="1" type="subTitle"/>
          </p:nvPr>
        </p:nvSpPr>
        <p:spPr>
          <a:xfrm>
            <a:off x="457200" y="2064875"/>
            <a:ext cx="8229300" cy="37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Agradeço à minha família pelo apoio durante a minha formação de Bacharel em Engenharia de Computação e aos meus amigos pelos momentos dentro e fora da universidade. Também sou grato a todos os professores, em especial ao meu orientador, pelo empenho no árduo trabalho em lecionar. E por último, agradeço a UTFPR de </a:t>
            </a:r>
            <a:r>
              <a:rPr lang="en-US" sz="2400">
                <a:solidFill>
                  <a:schemeClr val="dk1"/>
                </a:solidFill>
              </a:rPr>
              <a:t>Cornélio</a:t>
            </a:r>
            <a:r>
              <a:rPr lang="en-US" sz="2400">
                <a:solidFill>
                  <a:schemeClr val="dk1"/>
                </a:solidFill>
              </a:rPr>
              <a:t> Procópio, pela estrutura dada e apoio na formação de novos Engenheiros no Brasil.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ad6ce0743c_0_87"/>
          <p:cNvSpPr txBox="1"/>
          <p:nvPr>
            <p:ph type="title"/>
          </p:nvPr>
        </p:nvSpPr>
        <p:spPr>
          <a:xfrm>
            <a:off x="457350" y="1289375"/>
            <a:ext cx="8229300" cy="66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4. FUNDAMENTAÇÃO TEÓRICA</a:t>
            </a:r>
            <a:endParaRPr b="1" sz="3000"/>
          </a:p>
        </p:txBody>
      </p:sp>
      <p:sp>
        <p:nvSpPr>
          <p:cNvPr id="196" name="Google Shape;196;g1ad6ce0743c_0_87"/>
          <p:cNvSpPr txBox="1"/>
          <p:nvPr>
            <p:ph idx="1" type="subTitle"/>
          </p:nvPr>
        </p:nvSpPr>
        <p:spPr>
          <a:xfrm>
            <a:off x="457200" y="2064875"/>
            <a:ext cx="8229300" cy="37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Exploração consciente de recursos naturais, crescimento econômico voltado à preservação e economia de energia.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Cadeia de Suprimentos Verde (CSV) de acordo com SILVA (2000):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Movimento da indústria;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Uso </a:t>
            </a:r>
            <a:r>
              <a:rPr lang="en-US" sz="2200">
                <a:solidFill>
                  <a:schemeClr val="dk1"/>
                </a:solidFill>
              </a:rPr>
              <a:t>consciente</a:t>
            </a:r>
            <a:r>
              <a:rPr lang="en-US" sz="2200">
                <a:solidFill>
                  <a:schemeClr val="dk1"/>
                </a:solidFill>
              </a:rPr>
              <a:t> de recursos;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Educação dos consumidores;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Suportável pelo governo e performance econômica positiva (SUSILOWATI et al., 2013).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ad6ce0743c_0_94"/>
          <p:cNvSpPr txBox="1"/>
          <p:nvPr>
            <p:ph type="title"/>
          </p:nvPr>
        </p:nvSpPr>
        <p:spPr>
          <a:xfrm>
            <a:off x="457350" y="1289375"/>
            <a:ext cx="8229300" cy="66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4. FUNDAMENTAÇÃO TEÓRICA</a:t>
            </a:r>
            <a:endParaRPr b="1" sz="3000"/>
          </a:p>
        </p:txBody>
      </p:sp>
      <p:sp>
        <p:nvSpPr>
          <p:cNvPr id="202" name="Google Shape;202;g1ad6ce0743c_0_94"/>
          <p:cNvSpPr txBox="1"/>
          <p:nvPr>
            <p:ph idx="1" type="subTitle"/>
          </p:nvPr>
        </p:nvSpPr>
        <p:spPr>
          <a:xfrm>
            <a:off x="457200" y="2064875"/>
            <a:ext cx="8229300" cy="37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Exploração consciente de recursos naturais, crescimento econômico voltado à preservação e economia de energia.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Cadeia de Suprimentos Verde (CSV) de acordo com SILVA (2000):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Movimento da indústria;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Uso consciente de recursos;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Educação dos consumidores;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Suportável pelo governo e performance econômica positiva (SUSILOWATI et al., 2013).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ad6ce0743c_0_99"/>
          <p:cNvSpPr txBox="1"/>
          <p:nvPr>
            <p:ph type="title"/>
          </p:nvPr>
        </p:nvSpPr>
        <p:spPr>
          <a:xfrm>
            <a:off x="457350" y="1289375"/>
            <a:ext cx="8229300" cy="66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4. FUNDAMENTAÇÃO TEÓRICA</a:t>
            </a:r>
            <a:endParaRPr b="1" sz="3000"/>
          </a:p>
        </p:txBody>
      </p:sp>
      <p:sp>
        <p:nvSpPr>
          <p:cNvPr id="208" name="Google Shape;208;g1ad6ce0743c_0_99"/>
          <p:cNvSpPr txBox="1"/>
          <p:nvPr>
            <p:ph idx="1" type="subTitle"/>
          </p:nvPr>
        </p:nvSpPr>
        <p:spPr>
          <a:xfrm>
            <a:off x="457200" y="2064875"/>
            <a:ext cx="8229300" cy="37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O Acordo</a:t>
            </a:r>
            <a:r>
              <a:rPr lang="en-US" sz="2200">
                <a:solidFill>
                  <a:schemeClr val="dk1"/>
                </a:solidFill>
              </a:rPr>
              <a:t> de Paris em 2015 trouxe senso de emergência e </a:t>
            </a:r>
            <a:r>
              <a:rPr lang="en-US" sz="2200">
                <a:solidFill>
                  <a:schemeClr val="dk1"/>
                </a:solidFill>
              </a:rPr>
              <a:t>insegurança</a:t>
            </a:r>
            <a:r>
              <a:rPr lang="en-US" sz="2200">
                <a:solidFill>
                  <a:schemeClr val="dk1"/>
                </a:solidFill>
              </a:rPr>
              <a:t> climática (MACEDO, 2021).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Corte na emissão de gases poluentes;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Restrição de uso de fontes de energia.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ad6ce0743c_0_104"/>
          <p:cNvSpPr txBox="1"/>
          <p:nvPr>
            <p:ph type="title"/>
          </p:nvPr>
        </p:nvSpPr>
        <p:spPr>
          <a:xfrm>
            <a:off x="457350" y="1289375"/>
            <a:ext cx="8229300" cy="66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4. FUNDAMENTAÇÃO TEÓRICA</a:t>
            </a:r>
            <a:endParaRPr b="1" sz="3000"/>
          </a:p>
        </p:txBody>
      </p:sp>
      <p:sp>
        <p:nvSpPr>
          <p:cNvPr id="214" name="Google Shape;214;g1ad6ce0743c_0_104"/>
          <p:cNvSpPr txBox="1"/>
          <p:nvPr>
            <p:ph idx="1" type="subTitle"/>
          </p:nvPr>
        </p:nvSpPr>
        <p:spPr>
          <a:xfrm>
            <a:off x="457200" y="2064875"/>
            <a:ext cx="8229300" cy="37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Papel da tecnologia no combate aos crimes ambientais: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Para EMAN et al. (2013), ainda estamos:</a:t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identificando novos crimes e suas formas;</a:t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formando legislações;</a:t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como levar projetos que combatem esses crimes.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Uso de recursos tecnológicos é fundamental nesse contexto.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Novas </a:t>
            </a:r>
            <a:r>
              <a:rPr lang="en-US" sz="2200">
                <a:solidFill>
                  <a:schemeClr val="dk1"/>
                </a:solidFill>
              </a:rPr>
              <a:t>infra estruturas</a:t>
            </a:r>
            <a:r>
              <a:rPr lang="en-US" sz="2200">
                <a:solidFill>
                  <a:schemeClr val="dk1"/>
                </a:solidFill>
              </a:rPr>
              <a:t> de dados podem ampliar o alcance de atores não estatais (GOLDSTEIN, 2022).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aaca7f3697_0_50"/>
          <p:cNvSpPr txBox="1"/>
          <p:nvPr>
            <p:ph type="title"/>
          </p:nvPr>
        </p:nvSpPr>
        <p:spPr>
          <a:xfrm>
            <a:off x="457350" y="1289375"/>
            <a:ext cx="8229300" cy="66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4. FUNDAMENTAÇÃO TEÓRICA</a:t>
            </a:r>
            <a:endParaRPr b="1" sz="3000"/>
          </a:p>
        </p:txBody>
      </p:sp>
      <p:sp>
        <p:nvSpPr>
          <p:cNvPr id="220" name="Google Shape;220;g1aaca7f3697_0_50"/>
          <p:cNvSpPr txBox="1"/>
          <p:nvPr>
            <p:ph idx="1" type="subTitle"/>
          </p:nvPr>
        </p:nvSpPr>
        <p:spPr>
          <a:xfrm>
            <a:off x="457200" y="2064875"/>
            <a:ext cx="8229300" cy="37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Processo de denúncias de crimes ambientais no Brasil: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De acordo com JOAQUIM (2015), podemos considerar: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Esfera Federal;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Esfera Estadual;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Esfera Municipal.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ad6ce0743c_0_109"/>
          <p:cNvSpPr txBox="1"/>
          <p:nvPr>
            <p:ph type="title"/>
          </p:nvPr>
        </p:nvSpPr>
        <p:spPr>
          <a:xfrm>
            <a:off x="457350" y="1289375"/>
            <a:ext cx="8229300" cy="66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4. FUNDAMENTAÇÃO TEÓRICA</a:t>
            </a:r>
            <a:endParaRPr b="1" sz="3000"/>
          </a:p>
        </p:txBody>
      </p:sp>
      <p:sp>
        <p:nvSpPr>
          <p:cNvPr id="226" name="Google Shape;226;g1ad6ce0743c_0_109"/>
          <p:cNvSpPr txBox="1"/>
          <p:nvPr>
            <p:ph idx="1" type="subTitle"/>
          </p:nvPr>
        </p:nvSpPr>
        <p:spPr>
          <a:xfrm>
            <a:off x="457200" y="2064875"/>
            <a:ext cx="8229300" cy="37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Esfera Federal: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-US" sz="2300">
                <a:solidFill>
                  <a:schemeClr val="dk1"/>
                </a:solidFill>
              </a:rPr>
              <a:t>IBAMA: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-US" sz="2300">
                <a:solidFill>
                  <a:schemeClr val="dk1"/>
                </a:solidFill>
              </a:rPr>
              <a:t>propor e editar normas;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-US" sz="2300">
                <a:solidFill>
                  <a:schemeClr val="dk1"/>
                </a:solidFill>
              </a:rPr>
              <a:t>cadastro de técnicos;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-US" sz="2300">
                <a:solidFill>
                  <a:schemeClr val="dk1"/>
                </a:solidFill>
              </a:rPr>
              <a:t>avaliar normas;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-US" sz="2300">
                <a:solidFill>
                  <a:schemeClr val="dk1"/>
                </a:solidFill>
              </a:rPr>
              <a:t>fiscalização;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-US" sz="2300">
                <a:solidFill>
                  <a:schemeClr val="dk1"/>
                </a:solidFill>
              </a:rPr>
              <a:t>relatórios públicos sobre desmatamento, controle de queimadas e outros;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-US" sz="2300">
                <a:solidFill>
                  <a:schemeClr val="dk1"/>
                </a:solidFill>
              </a:rPr>
              <a:t>educação ambiental;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-US" sz="2300">
                <a:solidFill>
                  <a:schemeClr val="dk1"/>
                </a:solidFill>
              </a:rPr>
              <a:t>gestão de recursos faunísticos, pesqueiros e florestais.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ad6ce0743c_0_114"/>
          <p:cNvSpPr txBox="1"/>
          <p:nvPr>
            <p:ph type="title"/>
          </p:nvPr>
        </p:nvSpPr>
        <p:spPr>
          <a:xfrm>
            <a:off x="457350" y="1289375"/>
            <a:ext cx="8229300" cy="66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4. FUNDAMENTAÇÃO TEÓRICA</a:t>
            </a:r>
            <a:endParaRPr b="1" sz="3000"/>
          </a:p>
        </p:txBody>
      </p:sp>
      <p:sp>
        <p:nvSpPr>
          <p:cNvPr id="232" name="Google Shape;232;g1ad6ce0743c_0_114"/>
          <p:cNvSpPr txBox="1"/>
          <p:nvPr>
            <p:ph idx="1" type="subTitle"/>
          </p:nvPr>
        </p:nvSpPr>
        <p:spPr>
          <a:xfrm>
            <a:off x="457200" y="2064875"/>
            <a:ext cx="8229300" cy="37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Esfera Estadual: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-US" sz="2300">
                <a:solidFill>
                  <a:schemeClr val="dk1"/>
                </a:solidFill>
              </a:rPr>
              <a:t>Instituto do Meio Ambiente: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-US" sz="2300">
                <a:solidFill>
                  <a:schemeClr val="dk1"/>
                </a:solidFill>
              </a:rPr>
              <a:t>preservação dos recursos naturais;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-US" sz="2300">
                <a:solidFill>
                  <a:schemeClr val="dk1"/>
                </a:solidFill>
              </a:rPr>
              <a:t>gestão de Unidades de Conservação Estaduais (UCE);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-US" sz="2300">
                <a:solidFill>
                  <a:schemeClr val="dk1"/>
                </a:solidFill>
              </a:rPr>
              <a:t>licenciamento ambiental;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-US" sz="2300">
                <a:solidFill>
                  <a:schemeClr val="dk1"/>
                </a:solidFill>
              </a:rPr>
              <a:t>monitoramento da qualidade de recursos hídricos;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-US" sz="2300">
                <a:solidFill>
                  <a:schemeClr val="dk1"/>
                </a:solidFill>
              </a:rPr>
              <a:t>estudos e pesquisa;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-US" sz="2300">
                <a:solidFill>
                  <a:schemeClr val="dk1"/>
                </a:solidFill>
              </a:rPr>
              <a:t>programas de educação ambiental.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-US" sz="2300">
                <a:solidFill>
                  <a:schemeClr val="dk1"/>
                </a:solidFill>
              </a:rPr>
              <a:t>Batalhão de Polícia Militar Ambiental (BPMA):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-US" sz="2300">
                <a:solidFill>
                  <a:schemeClr val="dk1"/>
                </a:solidFill>
              </a:rPr>
              <a:t>coibição e fiscalização de crimes;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-US" sz="2300">
                <a:solidFill>
                  <a:schemeClr val="dk1"/>
                </a:solidFill>
              </a:rPr>
              <a:t>Apoio ao IBAMA, ICMBio e FUNAI (CEARÁ, 2021).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ad6ce0743c_0_119"/>
          <p:cNvSpPr txBox="1"/>
          <p:nvPr>
            <p:ph type="title"/>
          </p:nvPr>
        </p:nvSpPr>
        <p:spPr>
          <a:xfrm>
            <a:off x="457350" y="1289375"/>
            <a:ext cx="8229300" cy="66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4. FUNDAMENTAÇÃO TEÓRICA</a:t>
            </a:r>
            <a:endParaRPr b="1" sz="3000"/>
          </a:p>
        </p:txBody>
      </p:sp>
      <p:sp>
        <p:nvSpPr>
          <p:cNvPr id="238" name="Google Shape;238;g1ad6ce0743c_0_119"/>
          <p:cNvSpPr txBox="1"/>
          <p:nvPr>
            <p:ph idx="1" type="subTitle"/>
          </p:nvPr>
        </p:nvSpPr>
        <p:spPr>
          <a:xfrm>
            <a:off x="457200" y="2064875"/>
            <a:ext cx="8229300" cy="37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No Paraná: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-US" sz="2300">
                <a:solidFill>
                  <a:schemeClr val="dk1"/>
                </a:solidFill>
              </a:rPr>
              <a:t>Instituto Ambiental do Paraná (IAP);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-US" sz="2300">
                <a:solidFill>
                  <a:schemeClr val="dk1"/>
                </a:solidFill>
              </a:rPr>
              <a:t>Batalhão de Polícia Ambiental Força Verde.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ad6ce0743c_0_124"/>
          <p:cNvSpPr txBox="1"/>
          <p:nvPr>
            <p:ph type="title"/>
          </p:nvPr>
        </p:nvSpPr>
        <p:spPr>
          <a:xfrm>
            <a:off x="457350" y="1289375"/>
            <a:ext cx="8229300" cy="66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4. FUNDAMENTAÇÃO TEÓRICA</a:t>
            </a:r>
            <a:endParaRPr b="1" sz="3000"/>
          </a:p>
        </p:txBody>
      </p:sp>
      <p:sp>
        <p:nvSpPr>
          <p:cNvPr id="244" name="Google Shape;244;g1ad6ce0743c_0_124"/>
          <p:cNvSpPr txBox="1"/>
          <p:nvPr>
            <p:ph idx="1" type="subTitle"/>
          </p:nvPr>
        </p:nvSpPr>
        <p:spPr>
          <a:xfrm>
            <a:off x="457200" y="2064875"/>
            <a:ext cx="8229300" cy="37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Esfera Municipal: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-US" sz="2300">
                <a:solidFill>
                  <a:schemeClr val="dk1"/>
                </a:solidFill>
              </a:rPr>
              <a:t>Fundações Municipais (FM):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-US" sz="2300">
                <a:solidFill>
                  <a:schemeClr val="dk1"/>
                </a:solidFill>
              </a:rPr>
              <a:t>ações que visam preservação ambiental;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-US" sz="2300">
                <a:solidFill>
                  <a:schemeClr val="dk1"/>
                </a:solidFill>
              </a:rPr>
              <a:t>recuperação e uso sustentável de recursos hídricos;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-US" sz="2300">
                <a:solidFill>
                  <a:schemeClr val="dk1"/>
                </a:solidFill>
              </a:rPr>
              <a:t>preservação de patrimônio arqueológico;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-US" sz="2300">
                <a:solidFill>
                  <a:schemeClr val="dk1"/>
                </a:solidFill>
              </a:rPr>
              <a:t>autonomia na emissão de licenciamento e certidões;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-US" sz="2300">
                <a:solidFill>
                  <a:schemeClr val="dk1"/>
                </a:solidFill>
              </a:rPr>
              <a:t>estudos complementares;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-US" sz="2300">
                <a:solidFill>
                  <a:schemeClr val="dk1"/>
                </a:solidFill>
              </a:rPr>
              <a:t>fiscalização de </a:t>
            </a:r>
            <a:r>
              <a:rPr lang="en-US" sz="2300">
                <a:solidFill>
                  <a:schemeClr val="dk1"/>
                </a:solidFill>
              </a:rPr>
              <a:t>denúncias;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-US" sz="2300">
                <a:solidFill>
                  <a:schemeClr val="dk1"/>
                </a:solidFill>
              </a:rPr>
              <a:t>aplicação de penalidades de crime configurado.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ad6ce0743c_0_129"/>
          <p:cNvSpPr txBox="1"/>
          <p:nvPr>
            <p:ph type="title"/>
          </p:nvPr>
        </p:nvSpPr>
        <p:spPr>
          <a:xfrm>
            <a:off x="457350" y="1289375"/>
            <a:ext cx="8229300" cy="66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4. FUNDAMENTAÇÃO TEÓRICA</a:t>
            </a:r>
            <a:endParaRPr b="1" sz="3000"/>
          </a:p>
        </p:txBody>
      </p:sp>
      <p:sp>
        <p:nvSpPr>
          <p:cNvPr id="250" name="Google Shape;250;g1ad6ce0743c_0_129"/>
          <p:cNvSpPr txBox="1"/>
          <p:nvPr>
            <p:ph idx="1" type="subTitle"/>
          </p:nvPr>
        </p:nvSpPr>
        <p:spPr>
          <a:xfrm>
            <a:off x="457200" y="2064875"/>
            <a:ext cx="8229300" cy="37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Contatos e </a:t>
            </a:r>
            <a:r>
              <a:rPr lang="en-US" sz="2300">
                <a:solidFill>
                  <a:schemeClr val="dk1"/>
                </a:solidFill>
              </a:rPr>
              <a:t>denúncias.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IBAMA: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-US" sz="2300">
                <a:solidFill>
                  <a:schemeClr val="dk1"/>
                </a:solidFill>
              </a:rPr>
              <a:t>Fale Conosco, portal do Governo Federal;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-US" sz="2300">
                <a:solidFill>
                  <a:schemeClr val="dk1"/>
                </a:solidFill>
              </a:rPr>
              <a:t>canais de ouvidoria e telefones de cada unidade;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-US" sz="2300">
                <a:solidFill>
                  <a:schemeClr val="dk1"/>
                </a:solidFill>
              </a:rPr>
              <a:t>Fala.BR: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-US" sz="2300">
                <a:solidFill>
                  <a:schemeClr val="dk1"/>
                </a:solidFill>
              </a:rPr>
              <a:t>acesso à informação e ouvidoria;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-US" sz="2300">
                <a:solidFill>
                  <a:schemeClr val="dk1"/>
                </a:solidFill>
              </a:rPr>
              <a:t>Comex Responde.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ad61986cee_0_19"/>
          <p:cNvSpPr txBox="1"/>
          <p:nvPr>
            <p:ph type="title"/>
          </p:nvPr>
        </p:nvSpPr>
        <p:spPr>
          <a:xfrm>
            <a:off x="457350" y="1289375"/>
            <a:ext cx="8229300" cy="66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</p:txBody>
      </p:sp>
      <p:sp>
        <p:nvSpPr>
          <p:cNvPr id="75" name="Google Shape;75;g1ad61986cee_0_19"/>
          <p:cNvSpPr txBox="1"/>
          <p:nvPr>
            <p:ph idx="1" type="subTitle"/>
          </p:nvPr>
        </p:nvSpPr>
        <p:spPr>
          <a:xfrm>
            <a:off x="457200" y="2064875"/>
            <a:ext cx="8229300" cy="3784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”Um sorriso ainda é a única língua que todos entendem.” (EMICIDA, 2019).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ad6ce0743c_0_134"/>
          <p:cNvSpPr txBox="1"/>
          <p:nvPr>
            <p:ph type="title"/>
          </p:nvPr>
        </p:nvSpPr>
        <p:spPr>
          <a:xfrm>
            <a:off x="457350" y="1289375"/>
            <a:ext cx="8229300" cy="66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4. FUNDAMENTAÇÃO TEÓRICA</a:t>
            </a:r>
            <a:endParaRPr b="1" sz="3000"/>
          </a:p>
        </p:txBody>
      </p:sp>
      <p:sp>
        <p:nvSpPr>
          <p:cNvPr id="256" name="Google Shape;256;g1ad6ce0743c_0_134"/>
          <p:cNvSpPr txBox="1"/>
          <p:nvPr>
            <p:ph idx="1" type="subTitle"/>
          </p:nvPr>
        </p:nvSpPr>
        <p:spPr>
          <a:xfrm>
            <a:off x="457200" y="2064875"/>
            <a:ext cx="8229300" cy="37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Processo Administrativo Sancionador (PAS) (IBAMA, 2016).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-US" sz="2300">
                <a:solidFill>
                  <a:schemeClr val="dk1"/>
                </a:solidFill>
              </a:rPr>
              <a:t>Responsabilização administrativa;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-US" sz="2300">
                <a:solidFill>
                  <a:schemeClr val="dk1"/>
                </a:solidFill>
              </a:rPr>
              <a:t>Aplicação de sanções;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-US" sz="2300">
                <a:solidFill>
                  <a:schemeClr val="dk1"/>
                </a:solidFill>
              </a:rPr>
              <a:t>Apuração de infração;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-US" sz="2300">
                <a:solidFill>
                  <a:schemeClr val="dk1"/>
                </a:solidFill>
              </a:rPr>
              <a:t>Quatro etapas: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-US" sz="2300">
                <a:solidFill>
                  <a:schemeClr val="dk1"/>
                </a:solidFill>
              </a:rPr>
              <a:t>detecção;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-US" sz="2300">
                <a:solidFill>
                  <a:schemeClr val="dk1"/>
                </a:solidFill>
              </a:rPr>
              <a:t>fiscalização;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-US" sz="2300">
                <a:solidFill>
                  <a:schemeClr val="dk1"/>
                </a:solidFill>
              </a:rPr>
              <a:t>julgamento;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-US" sz="2300">
                <a:solidFill>
                  <a:schemeClr val="dk1"/>
                </a:solidFill>
              </a:rPr>
              <a:t>aplicação de sanções.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ad6ce0743c_0_139"/>
          <p:cNvSpPr txBox="1"/>
          <p:nvPr>
            <p:ph type="title"/>
          </p:nvPr>
        </p:nvSpPr>
        <p:spPr>
          <a:xfrm>
            <a:off x="457350" y="1289375"/>
            <a:ext cx="8229300" cy="66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4. FUNDAMENTAÇÃO TEÓRICA</a:t>
            </a:r>
            <a:endParaRPr b="1" sz="3000"/>
          </a:p>
        </p:txBody>
      </p:sp>
      <p:sp>
        <p:nvSpPr>
          <p:cNvPr id="262" name="Google Shape;262;g1ad6ce0743c_0_139"/>
          <p:cNvSpPr txBox="1"/>
          <p:nvPr>
            <p:ph idx="1" type="subTitle"/>
          </p:nvPr>
        </p:nvSpPr>
        <p:spPr>
          <a:xfrm>
            <a:off x="457200" y="2064875"/>
            <a:ext cx="8229300" cy="37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</p:txBody>
      </p:sp>
      <p:pic>
        <p:nvPicPr>
          <p:cNvPr id="263" name="Google Shape;263;g1ad6ce0743c_0_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225" y="1812575"/>
            <a:ext cx="5927241" cy="378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1ad6ce0743c_0_139"/>
          <p:cNvSpPr txBox="1"/>
          <p:nvPr/>
        </p:nvSpPr>
        <p:spPr>
          <a:xfrm>
            <a:off x="1852363" y="5559375"/>
            <a:ext cx="543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Processo Administrativo Sancionador (PAS)</a:t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Fonte: </a:t>
            </a:r>
            <a:r>
              <a:rPr i="1" lang="en-US" u="sng">
                <a:solidFill>
                  <a:schemeClr val="hlink"/>
                </a:solidFill>
                <a:hlinkClick r:id="rId4"/>
              </a:rPr>
              <a:t>IBAMA</a:t>
            </a:r>
            <a:r>
              <a:rPr i="1" lang="en-US"/>
              <a:t>.</a:t>
            </a:r>
            <a:endParaRPr i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ad6ce0743c_0_146"/>
          <p:cNvSpPr txBox="1"/>
          <p:nvPr>
            <p:ph type="title"/>
          </p:nvPr>
        </p:nvSpPr>
        <p:spPr>
          <a:xfrm>
            <a:off x="457350" y="1289375"/>
            <a:ext cx="8229300" cy="66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4. FUNDAMENTAÇÃO TEÓRICA</a:t>
            </a:r>
            <a:endParaRPr b="1" sz="3000"/>
          </a:p>
        </p:txBody>
      </p:sp>
      <p:pic>
        <p:nvPicPr>
          <p:cNvPr id="270" name="Google Shape;270;g1ad6ce0743c_0_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350" y="2064875"/>
            <a:ext cx="3242599" cy="337294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1ad6ce0743c_0_146"/>
          <p:cNvSpPr txBox="1"/>
          <p:nvPr>
            <p:ph idx="1" type="subTitle"/>
          </p:nvPr>
        </p:nvSpPr>
        <p:spPr>
          <a:xfrm>
            <a:off x="3970925" y="2064875"/>
            <a:ext cx="4715700" cy="37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Prezado(a).			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Informamos que o Ibama não tem um sistema para envio de denúncias pelo usuário externo.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A Ouvidoria do Ibama dispõe de um sistema interno (Sistema Linha Verde de Ouvidoria– Sisliv), desenvolvido apenas para inserir e tratar as manifestações recebidas pelos seus canais de atendimentos (https://www.gov.br/ibama/pt- br/canais atendimento/ouvidoria#sobre-a-ouvidoria), e direcioná-las para as Unidades do Ibama do estado de referência. Utilizamos também o Fala.BR – Plataforma Integrada de Ouvidoria e Acesso à informação desenvolvido pela Controladoria-Geral da União (CGU), que permite a qualquer cidadão encaminhar </a:t>
            </a:r>
            <a:r>
              <a:rPr lang="en-US" sz="1200">
                <a:solidFill>
                  <a:schemeClr val="dk1"/>
                </a:solidFill>
              </a:rPr>
              <a:t>suas manifestações e pedidos de informação.</a:t>
            </a:r>
            <a:r>
              <a:rPr lang="en-US" sz="1200">
                <a:solidFill>
                  <a:schemeClr val="dk1"/>
                </a:solidFill>
              </a:rPr>
              <a:t>				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Atenciosamente, Linha Verde/ Coordenação de Ouvidoria/ Auditoria Ibama/ Brasília/DF (Verde, 2022). 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72" name="Google Shape;272;g1ad6ce0743c_0_146"/>
          <p:cNvSpPr txBox="1"/>
          <p:nvPr/>
        </p:nvSpPr>
        <p:spPr>
          <a:xfrm>
            <a:off x="457350" y="5475200"/>
            <a:ext cx="324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Resposta em e-mail da Linha Verde.</a:t>
            </a:r>
            <a:endParaRPr i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ad6ce0743c_0_156"/>
          <p:cNvSpPr txBox="1"/>
          <p:nvPr>
            <p:ph type="title"/>
          </p:nvPr>
        </p:nvSpPr>
        <p:spPr>
          <a:xfrm>
            <a:off x="457350" y="1289375"/>
            <a:ext cx="8229300" cy="66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4. FUNDAMENTAÇÃO TEÓRICA</a:t>
            </a:r>
            <a:endParaRPr b="1" sz="3000"/>
          </a:p>
        </p:txBody>
      </p:sp>
      <p:sp>
        <p:nvSpPr>
          <p:cNvPr id="278" name="Google Shape;278;g1ad6ce0743c_0_156"/>
          <p:cNvSpPr txBox="1"/>
          <p:nvPr>
            <p:ph idx="1" type="subTitle"/>
          </p:nvPr>
        </p:nvSpPr>
        <p:spPr>
          <a:xfrm>
            <a:off x="457325" y="2064875"/>
            <a:ext cx="8229300" cy="37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SISLIV: Sistema Linha Verde de Ouvidoria: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>
                <a:solidFill>
                  <a:schemeClr val="dk1"/>
                </a:solidFill>
              </a:rPr>
              <a:t>Denúncia passa por unidades estaduais;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>
                <a:solidFill>
                  <a:schemeClr val="dk1"/>
                </a:solidFill>
              </a:rPr>
              <a:t>Denunciante não tem noção do status da </a:t>
            </a:r>
            <a:r>
              <a:rPr lang="en-US">
                <a:solidFill>
                  <a:schemeClr val="dk1"/>
                </a:solidFill>
              </a:rPr>
              <a:t>denúncia</a:t>
            </a:r>
            <a:r>
              <a:rPr lang="en-US">
                <a:solidFill>
                  <a:schemeClr val="dk1"/>
                </a:solidFill>
              </a:rPr>
              <a:t> até uma devolutiva do instituto;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>
                <a:solidFill>
                  <a:schemeClr val="dk1"/>
                </a:solidFill>
              </a:rPr>
              <a:t>Mensagem com data prevista para retorno da requisição;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>
                <a:solidFill>
                  <a:schemeClr val="dk1"/>
                </a:solidFill>
              </a:rPr>
              <a:t>Outros denunciantes não tem acesso a denúncias que estão em andamento;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>
                <a:solidFill>
                  <a:schemeClr val="dk1"/>
                </a:solidFill>
              </a:rPr>
              <a:t>Detalhes de implementação são restritos.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ad6ce0743c_0_165"/>
          <p:cNvSpPr txBox="1"/>
          <p:nvPr>
            <p:ph type="title"/>
          </p:nvPr>
        </p:nvSpPr>
        <p:spPr>
          <a:xfrm>
            <a:off x="457350" y="1289375"/>
            <a:ext cx="8229300" cy="66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4. FUNDAMENTAÇÃO TEÓRICA</a:t>
            </a:r>
            <a:endParaRPr b="1" sz="3000"/>
          </a:p>
        </p:txBody>
      </p:sp>
      <p:pic>
        <p:nvPicPr>
          <p:cNvPr id="284" name="Google Shape;284;g1ad6ce0743c_0_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350" y="1952675"/>
            <a:ext cx="8229300" cy="3634624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1ad6ce0743c_0_165"/>
          <p:cNvSpPr txBox="1"/>
          <p:nvPr/>
        </p:nvSpPr>
        <p:spPr>
          <a:xfrm>
            <a:off x="1852363" y="5559375"/>
            <a:ext cx="543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Fluxo de </a:t>
            </a:r>
            <a:r>
              <a:rPr i="1" lang="en-US"/>
              <a:t>denúncias</a:t>
            </a:r>
            <a:r>
              <a:rPr i="1" lang="en-US"/>
              <a:t> pelo SISLIV.</a:t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Fonte: Imagem autoral.</a:t>
            </a:r>
            <a:endParaRPr i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aaca7f3697_0_40"/>
          <p:cNvSpPr txBox="1"/>
          <p:nvPr>
            <p:ph type="title"/>
          </p:nvPr>
        </p:nvSpPr>
        <p:spPr>
          <a:xfrm>
            <a:off x="457350" y="1289375"/>
            <a:ext cx="8229300" cy="66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5. METODOLOGIA</a:t>
            </a:r>
            <a:endParaRPr b="1" sz="3000"/>
          </a:p>
        </p:txBody>
      </p:sp>
      <p:sp>
        <p:nvSpPr>
          <p:cNvPr id="291" name="Google Shape;291;g1aaca7f3697_0_40"/>
          <p:cNvSpPr txBox="1"/>
          <p:nvPr>
            <p:ph idx="1" type="subTitle"/>
          </p:nvPr>
        </p:nvSpPr>
        <p:spPr>
          <a:xfrm>
            <a:off x="457200" y="2064875"/>
            <a:ext cx="8229300" cy="37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Abordagem de implementação de um Aplicativo Descentralizado (DApp).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Informação de denunciantes serão armazenados na Blockchain (BC).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aaca7f3697_0_55"/>
          <p:cNvSpPr txBox="1"/>
          <p:nvPr>
            <p:ph type="title"/>
          </p:nvPr>
        </p:nvSpPr>
        <p:spPr>
          <a:xfrm>
            <a:off x="457350" y="1289375"/>
            <a:ext cx="8229300" cy="66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5. METODOLOGIA</a:t>
            </a:r>
            <a:endParaRPr b="1" sz="3000"/>
          </a:p>
        </p:txBody>
      </p:sp>
      <p:sp>
        <p:nvSpPr>
          <p:cNvPr id="297" name="Google Shape;297;g1aaca7f3697_0_55"/>
          <p:cNvSpPr txBox="1"/>
          <p:nvPr>
            <p:ph idx="1" type="subTitle"/>
          </p:nvPr>
        </p:nvSpPr>
        <p:spPr>
          <a:xfrm>
            <a:off x="457200" y="2064875"/>
            <a:ext cx="8229300" cy="37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Blockchain: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Estrutura de dados distribuída;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Computadores são nós em uma rede;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Nós também chamados Mineradores;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Características segundo MARCHESI (2020):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append-only;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redundância, apresentando cópia de si em cada nó;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transações verificadas pela rede.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ad6ce0743c_0_173"/>
          <p:cNvSpPr txBox="1"/>
          <p:nvPr>
            <p:ph type="title"/>
          </p:nvPr>
        </p:nvSpPr>
        <p:spPr>
          <a:xfrm>
            <a:off x="457350" y="1289375"/>
            <a:ext cx="8229300" cy="66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5. METODOLOGIA</a:t>
            </a:r>
            <a:endParaRPr b="1" sz="3000"/>
          </a:p>
        </p:txBody>
      </p:sp>
      <p:sp>
        <p:nvSpPr>
          <p:cNvPr id="303" name="Google Shape;303;g1ad6ce0743c_0_173"/>
          <p:cNvSpPr txBox="1"/>
          <p:nvPr>
            <p:ph idx="1" type="subTitle"/>
          </p:nvPr>
        </p:nvSpPr>
        <p:spPr>
          <a:xfrm>
            <a:off x="457200" y="2064875"/>
            <a:ext cx="8229300" cy="37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Transações podem criar e executar funções públicas de Smart Contracts (SC);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SC é definido por BUTERIN (2015) como: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Código compilável cujo binário resultante é executável na BC;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Distribuído pela rede;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Código de Máquina Virtual da Ethereum (EVM).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aaca7f3697_0_60"/>
          <p:cNvSpPr txBox="1"/>
          <p:nvPr>
            <p:ph type="title"/>
          </p:nvPr>
        </p:nvSpPr>
        <p:spPr>
          <a:xfrm>
            <a:off x="457350" y="1289375"/>
            <a:ext cx="8229300" cy="66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5. METODOLOGIA</a:t>
            </a:r>
            <a:endParaRPr b="1" sz="3000"/>
          </a:p>
        </p:txBody>
      </p:sp>
      <p:sp>
        <p:nvSpPr>
          <p:cNvPr id="309" name="Google Shape;309;g1aaca7f3697_0_60"/>
          <p:cNvSpPr txBox="1"/>
          <p:nvPr>
            <p:ph idx="1" type="subTitle"/>
          </p:nvPr>
        </p:nvSpPr>
        <p:spPr>
          <a:xfrm>
            <a:off x="457200" y="2064875"/>
            <a:ext cx="8229300" cy="37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Elementos fundamentais da BC: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Consenso de rede;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Algoritmo de consenso: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pode variar para cada BC;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PoW (Proof of work) e PoS (Proof of stake);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aaca7f3697_0_65"/>
          <p:cNvSpPr txBox="1"/>
          <p:nvPr>
            <p:ph type="title"/>
          </p:nvPr>
        </p:nvSpPr>
        <p:spPr>
          <a:xfrm>
            <a:off x="457350" y="1289375"/>
            <a:ext cx="8229300" cy="66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5. METODOLOGIA</a:t>
            </a:r>
            <a:endParaRPr b="1" sz="3000"/>
          </a:p>
        </p:txBody>
      </p:sp>
      <p:sp>
        <p:nvSpPr>
          <p:cNvPr id="315" name="Google Shape;315;g1aaca7f3697_0_65"/>
          <p:cNvSpPr txBox="1"/>
          <p:nvPr>
            <p:ph idx="1" type="subTitle"/>
          </p:nvPr>
        </p:nvSpPr>
        <p:spPr>
          <a:xfrm>
            <a:off x="457200" y="2064875"/>
            <a:ext cx="8229300" cy="37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Ethereum foi criada em 2015 (KUNTZ, 2022):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BC pública não permissionada;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Ether é a </a:t>
            </a:r>
            <a:r>
              <a:rPr lang="en-US" sz="2600">
                <a:solidFill>
                  <a:schemeClr val="dk1"/>
                </a:solidFill>
              </a:rPr>
              <a:t>criptomoeda</a:t>
            </a:r>
            <a:r>
              <a:rPr lang="en-US" sz="2600">
                <a:solidFill>
                  <a:schemeClr val="dk1"/>
                </a:solidFill>
              </a:rPr>
              <a:t> associada;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Intuito prover um ambiente que permita criação de SC (BUTERIN, 2014):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consenso arbitrário escalável;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padrões de desenvolvimento;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interoperabilidade entre recursos;</a:t>
            </a:r>
            <a:endParaRPr sz="2600">
              <a:solidFill>
                <a:schemeClr val="dk1"/>
              </a:solidFill>
            </a:endParaRPr>
          </a:p>
        </p:txBody>
      </p:sp>
      <p:pic>
        <p:nvPicPr>
          <p:cNvPr id="316" name="Google Shape;316;g1aaca7f3697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1075" y="1729425"/>
            <a:ext cx="1200150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ad61986cee_0_14"/>
          <p:cNvSpPr txBox="1"/>
          <p:nvPr>
            <p:ph type="title"/>
          </p:nvPr>
        </p:nvSpPr>
        <p:spPr>
          <a:xfrm>
            <a:off x="457350" y="1289375"/>
            <a:ext cx="8229300" cy="66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Roteiro</a:t>
            </a:r>
            <a:endParaRPr b="1" sz="3000"/>
          </a:p>
        </p:txBody>
      </p:sp>
      <p:sp>
        <p:nvSpPr>
          <p:cNvPr id="81" name="Google Shape;81;g1ad61986cee_0_14"/>
          <p:cNvSpPr txBox="1"/>
          <p:nvPr>
            <p:ph idx="1" type="subTitle"/>
          </p:nvPr>
        </p:nvSpPr>
        <p:spPr>
          <a:xfrm>
            <a:off x="457200" y="2064875"/>
            <a:ext cx="8229300" cy="37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-US" sz="2600">
                <a:solidFill>
                  <a:schemeClr val="dk1"/>
                </a:solidFill>
              </a:rPr>
              <a:t>Introdução.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-US" sz="2600">
                <a:solidFill>
                  <a:schemeClr val="dk1"/>
                </a:solidFill>
              </a:rPr>
              <a:t>Objetivos.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-US" sz="2600">
                <a:solidFill>
                  <a:schemeClr val="dk1"/>
                </a:solidFill>
              </a:rPr>
              <a:t>Corpo do Trabalho.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-US" sz="2600">
                <a:solidFill>
                  <a:schemeClr val="dk1"/>
                </a:solidFill>
              </a:rPr>
              <a:t>Fundamentação Teórica.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-US" sz="2600">
                <a:solidFill>
                  <a:schemeClr val="dk1"/>
                </a:solidFill>
              </a:rPr>
              <a:t>Metodologia.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-US" sz="2600">
                <a:solidFill>
                  <a:schemeClr val="dk1"/>
                </a:solidFill>
              </a:rPr>
              <a:t>Cronograma Proposto.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-US" sz="2600">
                <a:solidFill>
                  <a:schemeClr val="dk1"/>
                </a:solidFill>
              </a:rPr>
              <a:t>Considerações Finais.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-US" sz="2600">
                <a:solidFill>
                  <a:schemeClr val="dk1"/>
                </a:solidFill>
              </a:rPr>
              <a:t>Referências.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ad6ce0743c_0_195"/>
          <p:cNvSpPr txBox="1"/>
          <p:nvPr>
            <p:ph type="title"/>
          </p:nvPr>
        </p:nvSpPr>
        <p:spPr>
          <a:xfrm>
            <a:off x="457350" y="1289375"/>
            <a:ext cx="8229300" cy="66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5. METODOLOGIA</a:t>
            </a:r>
            <a:endParaRPr b="1" sz="3000"/>
          </a:p>
        </p:txBody>
      </p:sp>
      <p:sp>
        <p:nvSpPr>
          <p:cNvPr id="322" name="Google Shape;322;g1ad6ce0743c_0_195"/>
          <p:cNvSpPr txBox="1"/>
          <p:nvPr>
            <p:ph idx="1" type="subTitle"/>
          </p:nvPr>
        </p:nvSpPr>
        <p:spPr>
          <a:xfrm>
            <a:off x="457200" y="2064875"/>
            <a:ext cx="8229300" cy="37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Aplicações Descentralizadas (DApp) possuem componentes de lógica de negócio de baixo nível, implementados inteiramente na BC da Ethereum, e podem combinar o uso de outros sistemas e componentes gráficos de interface de usuário (BUTERIN, 2014).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ad6ce0743c_0_184"/>
          <p:cNvSpPr txBox="1"/>
          <p:nvPr>
            <p:ph type="title"/>
          </p:nvPr>
        </p:nvSpPr>
        <p:spPr>
          <a:xfrm>
            <a:off x="457350" y="1289375"/>
            <a:ext cx="8229300" cy="66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5. METODOLOGIA</a:t>
            </a:r>
            <a:endParaRPr b="1" sz="3000"/>
          </a:p>
        </p:txBody>
      </p:sp>
      <p:sp>
        <p:nvSpPr>
          <p:cNvPr id="328" name="Google Shape;328;g1ad6ce0743c_0_184"/>
          <p:cNvSpPr txBox="1"/>
          <p:nvPr>
            <p:ph idx="1" type="subTitle"/>
          </p:nvPr>
        </p:nvSpPr>
        <p:spPr>
          <a:xfrm>
            <a:off x="457200" y="2064875"/>
            <a:ext cx="8229300" cy="37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144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-US" sz="1900">
                <a:solidFill>
                  <a:schemeClr val="dk1"/>
                </a:solidFill>
              </a:rPr>
              <a:t>Um DAPP  é usualmente composto de Smart Contracts implementados em uma Blockchain, e um software que é habilitado a criar e enviar transações para eles. Este software usualmente provê uma interface, rodando em um Computador Pessoal ou dispositivo móvel. Informações adicionais podem ser armazenadas em um servidor, e lógicas de negócio adicionais podem ser executadas sobre isso (MARCHESI; MARCHESI; TONELLI, 2020, p.</a:t>
            </a:r>
            <a:r>
              <a:rPr i="1" lang="en-US" sz="1900">
                <a:solidFill>
                  <a:schemeClr val="dk1"/>
                </a:solidFill>
              </a:rPr>
              <a:t> 4).</a:t>
            </a:r>
            <a:endParaRPr i="1" sz="3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ad6ce0743c_0_178"/>
          <p:cNvSpPr txBox="1"/>
          <p:nvPr>
            <p:ph type="title"/>
          </p:nvPr>
        </p:nvSpPr>
        <p:spPr>
          <a:xfrm>
            <a:off x="457350" y="1289375"/>
            <a:ext cx="8229300" cy="66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5. METODOLOGIA</a:t>
            </a:r>
            <a:endParaRPr b="1" sz="3000"/>
          </a:p>
        </p:txBody>
      </p:sp>
      <p:sp>
        <p:nvSpPr>
          <p:cNvPr id="334" name="Google Shape;334;g1ad6ce0743c_0_178"/>
          <p:cNvSpPr txBox="1"/>
          <p:nvPr>
            <p:ph idx="1" type="subTitle"/>
          </p:nvPr>
        </p:nvSpPr>
        <p:spPr>
          <a:xfrm>
            <a:off x="457200" y="2064875"/>
            <a:ext cx="8229300" cy="37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Arquitetura típica (WU et al., 2019):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Direta: interação cliente-SC é direta;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Indireta: interação cliente-SC intermediada por serviços back end;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Mista: interação cliente-SC feita parcialmente direta e parcialmente por serviços back end.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ad6ce0743c_0_200"/>
          <p:cNvSpPr txBox="1"/>
          <p:nvPr>
            <p:ph type="title"/>
          </p:nvPr>
        </p:nvSpPr>
        <p:spPr>
          <a:xfrm>
            <a:off x="457350" y="1289375"/>
            <a:ext cx="8229300" cy="66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5. METODOLOGIA</a:t>
            </a:r>
            <a:endParaRPr b="1" sz="3000"/>
          </a:p>
        </p:txBody>
      </p:sp>
      <p:sp>
        <p:nvSpPr>
          <p:cNvPr id="340" name="Google Shape;340;g1ad6ce0743c_0_200"/>
          <p:cNvSpPr txBox="1"/>
          <p:nvPr>
            <p:ph idx="1" type="subTitle"/>
          </p:nvPr>
        </p:nvSpPr>
        <p:spPr>
          <a:xfrm>
            <a:off x="457200" y="2064875"/>
            <a:ext cx="8229300" cy="37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Ethereum provê ambiente Turing Completo: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Máquina teórica que pode lidar com qualquer problema independente da complexidade;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Versão automatizada de um sistema formal combinado com símbolos iniciais e regras.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Solidity: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Linguagem Orientada a Objetos;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Semelhança com JavaScript;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Tipos de estruturas de dados para SC.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ad6ce0743c_0_205"/>
          <p:cNvSpPr txBox="1"/>
          <p:nvPr>
            <p:ph type="title"/>
          </p:nvPr>
        </p:nvSpPr>
        <p:spPr>
          <a:xfrm>
            <a:off x="457350" y="1289375"/>
            <a:ext cx="8229300" cy="66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5. METODOLOGIA</a:t>
            </a:r>
            <a:endParaRPr b="1" sz="3000"/>
          </a:p>
        </p:txBody>
      </p:sp>
      <p:sp>
        <p:nvSpPr>
          <p:cNvPr id="346" name="Google Shape;346;g1ad6ce0743c_0_205"/>
          <p:cNvSpPr txBox="1"/>
          <p:nvPr>
            <p:ph idx="1" type="subTitle"/>
          </p:nvPr>
        </p:nvSpPr>
        <p:spPr>
          <a:xfrm>
            <a:off x="457200" y="2064875"/>
            <a:ext cx="8229300" cy="37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Transações -&gt; Latência -&gt; Complexidade do SC;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Gas: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Taxação para execução e criação de SC;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Evitar latência, atrasos na rede;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Ether;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1 gas = 0,001770 ETH;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Testnet livre de gastos;</a:t>
            </a:r>
            <a:endParaRPr sz="2600">
              <a:solidFill>
                <a:schemeClr val="dk1"/>
              </a:solidFill>
            </a:endParaRPr>
          </a:p>
        </p:txBody>
      </p:sp>
      <p:pic>
        <p:nvPicPr>
          <p:cNvPr id="347" name="Google Shape;347;g1ad6ce0743c_0_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4500" y="3709300"/>
            <a:ext cx="4458900" cy="225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1ad6ce0743c_0_205"/>
          <p:cNvSpPr txBox="1"/>
          <p:nvPr/>
        </p:nvSpPr>
        <p:spPr>
          <a:xfrm>
            <a:off x="519297" y="5297750"/>
            <a:ext cx="401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Fluxo de cobranças de Gas.</a:t>
            </a:r>
            <a:endParaRPr i="1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Fonte: </a:t>
            </a:r>
            <a:r>
              <a:rPr i="1" lang="en-US" u="sng">
                <a:solidFill>
                  <a:schemeClr val="hlink"/>
                </a:solidFill>
                <a:hlinkClick r:id="rId4"/>
              </a:rPr>
              <a:t>GeeksForGeeks</a:t>
            </a:r>
            <a:endParaRPr i="1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ad6ce0743c_0_212"/>
          <p:cNvSpPr txBox="1"/>
          <p:nvPr>
            <p:ph type="title"/>
          </p:nvPr>
        </p:nvSpPr>
        <p:spPr>
          <a:xfrm>
            <a:off x="457350" y="1289375"/>
            <a:ext cx="8229300" cy="66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5. METODOLOGIA</a:t>
            </a:r>
            <a:endParaRPr b="1" sz="3000"/>
          </a:p>
        </p:txBody>
      </p:sp>
      <p:sp>
        <p:nvSpPr>
          <p:cNvPr id="354" name="Google Shape;354;g1ad6ce0743c_0_212"/>
          <p:cNvSpPr txBox="1"/>
          <p:nvPr>
            <p:ph idx="1" type="subTitle"/>
          </p:nvPr>
        </p:nvSpPr>
        <p:spPr>
          <a:xfrm>
            <a:off x="457200" y="2064875"/>
            <a:ext cx="8229300" cy="37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Arquitetura da aplicação: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Indireto (WU et al., 2019);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</p:txBody>
      </p:sp>
      <p:pic>
        <p:nvPicPr>
          <p:cNvPr id="355" name="Google Shape;355;g1ad6ce0743c_0_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88" y="3130025"/>
            <a:ext cx="5652726" cy="2756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1ad6ce0743c_0_212"/>
          <p:cNvSpPr txBox="1"/>
          <p:nvPr/>
        </p:nvSpPr>
        <p:spPr>
          <a:xfrm>
            <a:off x="6109919" y="3821525"/>
            <a:ext cx="271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Arquitetura básica da aplicação.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Fonte: Imagem autoral.</a:t>
            </a:r>
            <a:endParaRPr i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ad6ce0743c_0_222"/>
          <p:cNvSpPr txBox="1"/>
          <p:nvPr>
            <p:ph type="title"/>
          </p:nvPr>
        </p:nvSpPr>
        <p:spPr>
          <a:xfrm>
            <a:off x="457350" y="1289375"/>
            <a:ext cx="8229300" cy="66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5. METODOLOGIA</a:t>
            </a:r>
            <a:endParaRPr b="1" sz="3000"/>
          </a:p>
        </p:txBody>
      </p:sp>
      <p:sp>
        <p:nvSpPr>
          <p:cNvPr id="362" name="Google Shape;362;g1ad6ce0743c_0_222"/>
          <p:cNvSpPr txBox="1"/>
          <p:nvPr>
            <p:ph idx="1" type="subTitle"/>
          </p:nvPr>
        </p:nvSpPr>
        <p:spPr>
          <a:xfrm>
            <a:off x="457200" y="2064875"/>
            <a:ext cx="4139700" cy="37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Aplicação do usuário: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-US" sz="2000">
                <a:solidFill>
                  <a:schemeClr val="dk1"/>
                </a:solidFill>
              </a:rPr>
              <a:t>Autenticação;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-US" sz="2000">
                <a:solidFill>
                  <a:schemeClr val="dk1"/>
                </a:solidFill>
              </a:rPr>
              <a:t>Denúncias:</a:t>
            </a:r>
            <a:r>
              <a:rPr lang="en-US" sz="2000">
                <a:solidFill>
                  <a:schemeClr val="dk1"/>
                </a:solidFill>
              </a:rPr>
              <a:t> criação e leitura.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Aplicação de relatórios: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-US" sz="2000">
                <a:solidFill>
                  <a:schemeClr val="dk1"/>
                </a:solidFill>
              </a:rPr>
              <a:t>Acesso a denúncias em andamento;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-US" sz="2000">
                <a:solidFill>
                  <a:schemeClr val="dk1"/>
                </a:solidFill>
              </a:rPr>
              <a:t>Geração de relatórios: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-US" sz="2000">
                <a:solidFill>
                  <a:schemeClr val="dk1"/>
                </a:solidFill>
              </a:rPr>
              <a:t>descrição; local; data; tipo de crime ambiental cometido.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363" name="Google Shape;363;g1ad6ce0743c_0_222"/>
          <p:cNvSpPr txBox="1"/>
          <p:nvPr/>
        </p:nvSpPr>
        <p:spPr>
          <a:xfrm>
            <a:off x="4456775" y="4905250"/>
            <a:ext cx="461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Aplicação do usuário e aplicação de relatórios.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Fonte: Imagem autoral.</a:t>
            </a:r>
            <a:endParaRPr i="1"/>
          </a:p>
        </p:txBody>
      </p:sp>
      <p:pic>
        <p:nvPicPr>
          <p:cNvPr id="364" name="Google Shape;364;g1ad6ce0743c_0_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8200" y="1719175"/>
            <a:ext cx="4730025" cy="31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ad6ce0743c_0_231"/>
          <p:cNvSpPr txBox="1"/>
          <p:nvPr>
            <p:ph type="title"/>
          </p:nvPr>
        </p:nvSpPr>
        <p:spPr>
          <a:xfrm>
            <a:off x="457350" y="1289375"/>
            <a:ext cx="8229300" cy="66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5. METODOLOGIA</a:t>
            </a:r>
            <a:endParaRPr b="1" sz="3000"/>
          </a:p>
        </p:txBody>
      </p:sp>
      <p:sp>
        <p:nvSpPr>
          <p:cNvPr id="370" name="Google Shape;370;g1ad6ce0743c_0_231"/>
          <p:cNvSpPr txBox="1"/>
          <p:nvPr>
            <p:ph idx="1" type="subTitle"/>
          </p:nvPr>
        </p:nvSpPr>
        <p:spPr>
          <a:xfrm>
            <a:off x="457200" y="2064875"/>
            <a:ext cx="8229300" cy="37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Análise e Desenvolvimento: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-US" sz="2000">
                <a:solidFill>
                  <a:schemeClr val="dk1"/>
                </a:solidFill>
              </a:rPr>
              <a:t>Definições: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-US" sz="2000">
                <a:solidFill>
                  <a:schemeClr val="dk1"/>
                </a:solidFill>
              </a:rPr>
              <a:t>Usuário;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-US" sz="2000">
                <a:solidFill>
                  <a:schemeClr val="dk1"/>
                </a:solidFill>
              </a:rPr>
              <a:t>Denunciante;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-US" sz="2000">
                <a:solidFill>
                  <a:schemeClr val="dk1"/>
                </a:solidFill>
              </a:rPr>
              <a:t>Denúncia;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ad6ce0743c_0_238"/>
          <p:cNvSpPr txBox="1"/>
          <p:nvPr>
            <p:ph type="title"/>
          </p:nvPr>
        </p:nvSpPr>
        <p:spPr>
          <a:xfrm>
            <a:off x="457350" y="1289375"/>
            <a:ext cx="8229300" cy="66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5. METODOLOGIA</a:t>
            </a:r>
            <a:endParaRPr b="1" sz="3000"/>
          </a:p>
        </p:txBody>
      </p:sp>
      <p:sp>
        <p:nvSpPr>
          <p:cNvPr id="376" name="Google Shape;376;g1ad6ce0743c_0_238"/>
          <p:cNvSpPr txBox="1"/>
          <p:nvPr>
            <p:ph idx="1" type="subTitle"/>
          </p:nvPr>
        </p:nvSpPr>
        <p:spPr>
          <a:xfrm>
            <a:off x="457200" y="2064875"/>
            <a:ext cx="8229300" cy="37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Histórias de usuário: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>
                <a:solidFill>
                  <a:schemeClr val="dk1"/>
                </a:solidFill>
              </a:rPr>
              <a:t>Como usuário externo, eu quero poder fazer o meu cadastro utilizando um e-mail pessoal, nome de </a:t>
            </a:r>
            <a:r>
              <a:rPr lang="en-US">
                <a:solidFill>
                  <a:schemeClr val="dk1"/>
                </a:solidFill>
              </a:rPr>
              <a:t>usuário</a:t>
            </a:r>
            <a:r>
              <a:rPr lang="en-US">
                <a:solidFill>
                  <a:schemeClr val="dk1"/>
                </a:solidFill>
              </a:rPr>
              <a:t>, número de contato e endereço residencial e uma senha, para que eu tenha um perfil de denunciante dentro do sistema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>
                <a:solidFill>
                  <a:schemeClr val="dk1"/>
                </a:solidFill>
              </a:rPr>
              <a:t>Como denunciante, eu quero poder realizar o meu login através de uma tela de login, preenchendo os campos de </a:t>
            </a:r>
            <a:r>
              <a:rPr lang="en-US">
                <a:solidFill>
                  <a:schemeClr val="dk1"/>
                </a:solidFill>
              </a:rPr>
              <a:t>usuário</a:t>
            </a:r>
            <a:r>
              <a:rPr lang="en-US">
                <a:solidFill>
                  <a:schemeClr val="dk1"/>
                </a:solidFill>
              </a:rPr>
              <a:t> (e-mail) e senha, para que eu possa ter acesso ao meu perfil.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>
                <a:solidFill>
                  <a:schemeClr val="dk1"/>
                </a:solidFill>
              </a:rPr>
              <a:t>Como denunciante, eu quero realizar uma denúncia em uma página que contém campos a serem preenchidos, para que eu possa preencher com um título de </a:t>
            </a:r>
            <a:r>
              <a:rPr lang="en-US">
                <a:solidFill>
                  <a:schemeClr val="dk1"/>
                </a:solidFill>
              </a:rPr>
              <a:t>denúncia</a:t>
            </a:r>
            <a:r>
              <a:rPr lang="en-US">
                <a:solidFill>
                  <a:schemeClr val="dk1"/>
                </a:solidFill>
              </a:rPr>
              <a:t>, </a:t>
            </a:r>
            <a:r>
              <a:rPr lang="en-US">
                <a:solidFill>
                  <a:schemeClr val="dk1"/>
                </a:solidFill>
              </a:rPr>
              <a:t>descrição</a:t>
            </a:r>
            <a:r>
              <a:rPr lang="en-US">
                <a:solidFill>
                  <a:schemeClr val="dk1"/>
                </a:solidFill>
              </a:rPr>
              <a:t> da </a:t>
            </a:r>
            <a:r>
              <a:rPr lang="en-US">
                <a:solidFill>
                  <a:schemeClr val="dk1"/>
                </a:solidFill>
              </a:rPr>
              <a:t>denúncia,</a:t>
            </a:r>
            <a:r>
              <a:rPr lang="en-US">
                <a:solidFill>
                  <a:schemeClr val="dk1"/>
                </a:solidFill>
              </a:rPr>
              <a:t> local da ocorrência, data da ocorrência e possíveis anexos, como fotos e vídeo.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ad6ce0743c_0_245"/>
          <p:cNvSpPr txBox="1"/>
          <p:nvPr>
            <p:ph type="title"/>
          </p:nvPr>
        </p:nvSpPr>
        <p:spPr>
          <a:xfrm>
            <a:off x="457350" y="1289375"/>
            <a:ext cx="8229300" cy="66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5. METODOLOGIA</a:t>
            </a:r>
            <a:endParaRPr b="1" sz="3000"/>
          </a:p>
        </p:txBody>
      </p:sp>
      <p:sp>
        <p:nvSpPr>
          <p:cNvPr id="382" name="Google Shape;382;g1ad6ce0743c_0_245"/>
          <p:cNvSpPr txBox="1"/>
          <p:nvPr>
            <p:ph idx="1" type="subTitle"/>
          </p:nvPr>
        </p:nvSpPr>
        <p:spPr>
          <a:xfrm>
            <a:off x="457200" y="2064875"/>
            <a:ext cx="8229300" cy="37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Histórias de usuário: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4.	</a:t>
            </a:r>
            <a:r>
              <a:rPr lang="en-US">
                <a:solidFill>
                  <a:schemeClr val="dk1"/>
                </a:solidFill>
              </a:rPr>
              <a:t>Como denunciante, eu quero poder realizar a submissão da denúncia ao apertar um botão, para que ela seja gravada na plataforma.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5. 	Como denunciante, eu quero ter acesso a uma tela onde aparecem as denúncias enviadas por mim, para que eu possa ver a data, texto enviado, local e status da denúncia.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6. 	Como denunciante, eu quero ter acesso a uma tela com um mapa e lista de outras denúncias, para que eu possa acompanhar o status e detalhes de outras denúncias.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>
                <a:solidFill>
                  <a:schemeClr val="dk1"/>
                </a:solidFill>
              </a:rPr>
              <a:t>7. 	Como usuário externo, eu quero ter acesso a uma tela com um mapa e lista de outras denúncias, para que eu possa acompanhar o status e detalhes das denúncias dos denunciantes.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ad6ce0743c_0_0"/>
          <p:cNvSpPr txBox="1"/>
          <p:nvPr>
            <p:ph type="title"/>
          </p:nvPr>
        </p:nvSpPr>
        <p:spPr>
          <a:xfrm>
            <a:off x="457350" y="1289375"/>
            <a:ext cx="8229300" cy="66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b="1" lang="en-US" sz="3000"/>
              <a:t>INTRODUÇÃO</a:t>
            </a:r>
            <a:endParaRPr b="1" sz="3000"/>
          </a:p>
        </p:txBody>
      </p:sp>
      <p:sp>
        <p:nvSpPr>
          <p:cNvPr id="87" name="Google Shape;87;g1ad6ce0743c_0_0"/>
          <p:cNvSpPr txBox="1"/>
          <p:nvPr>
            <p:ph idx="1" type="subTitle"/>
          </p:nvPr>
        </p:nvSpPr>
        <p:spPr>
          <a:xfrm>
            <a:off x="457200" y="2064875"/>
            <a:ext cx="8229300" cy="37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De acordo com EUROPOL (2022), são características de crimes ambientais: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Aumento no nível de poluição;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Degradação da vida selvagem;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Redução da biodiversidade;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Distúrbios no balanço ecológico.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As dificuldades são: uso de estrutura legal; uso mascarado de negócios.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Exemplo: cadeia de tratamento de resíduos.</a:t>
            </a:r>
            <a:endParaRPr sz="2600">
              <a:solidFill>
                <a:schemeClr val="dk1"/>
              </a:solidFill>
            </a:endParaRPr>
          </a:p>
        </p:txBody>
      </p:sp>
      <p:pic>
        <p:nvPicPr>
          <p:cNvPr id="88" name="Google Shape;88;g1ad6ce0743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4600" y="2957500"/>
            <a:ext cx="2601900" cy="11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ad6ce0743c_0_252"/>
          <p:cNvSpPr txBox="1"/>
          <p:nvPr>
            <p:ph type="title"/>
          </p:nvPr>
        </p:nvSpPr>
        <p:spPr>
          <a:xfrm>
            <a:off x="457350" y="1289375"/>
            <a:ext cx="8229300" cy="66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5. METODOLOGIA</a:t>
            </a:r>
            <a:endParaRPr b="1" sz="3000"/>
          </a:p>
        </p:txBody>
      </p:sp>
      <p:sp>
        <p:nvSpPr>
          <p:cNvPr id="388" name="Google Shape;388;g1ad6ce0743c_0_252"/>
          <p:cNvSpPr txBox="1"/>
          <p:nvPr>
            <p:ph idx="1" type="subTitle"/>
          </p:nvPr>
        </p:nvSpPr>
        <p:spPr>
          <a:xfrm>
            <a:off x="457200" y="2064875"/>
            <a:ext cx="1673100" cy="37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89" name="Google Shape;389;g1ad6ce0743c_0_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450" y="1809487"/>
            <a:ext cx="5829276" cy="4294976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g1ad6ce0743c_0_252"/>
          <p:cNvSpPr txBox="1"/>
          <p:nvPr/>
        </p:nvSpPr>
        <p:spPr>
          <a:xfrm>
            <a:off x="457200" y="2064875"/>
            <a:ext cx="179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Casos do uso da </a:t>
            </a:r>
            <a:r>
              <a:rPr i="1" lang="en-US"/>
              <a:t>aplicação.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Fonte: imagem autoral.</a:t>
            </a:r>
            <a:endParaRPr i="1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ad6ce0743c_0_261"/>
          <p:cNvSpPr txBox="1"/>
          <p:nvPr>
            <p:ph type="title"/>
          </p:nvPr>
        </p:nvSpPr>
        <p:spPr>
          <a:xfrm>
            <a:off x="457350" y="1289375"/>
            <a:ext cx="8229300" cy="66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5. METODOLOGIA</a:t>
            </a:r>
            <a:endParaRPr b="1" sz="3000"/>
          </a:p>
        </p:txBody>
      </p:sp>
      <p:sp>
        <p:nvSpPr>
          <p:cNvPr id="396" name="Google Shape;396;g1ad6ce0743c_0_261"/>
          <p:cNvSpPr txBox="1"/>
          <p:nvPr>
            <p:ph idx="1" type="subTitle"/>
          </p:nvPr>
        </p:nvSpPr>
        <p:spPr>
          <a:xfrm>
            <a:off x="457200" y="2064875"/>
            <a:ext cx="1673100" cy="37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7" name="Google Shape;397;g1ad6ce0743c_0_261"/>
          <p:cNvSpPr txBox="1"/>
          <p:nvPr/>
        </p:nvSpPr>
        <p:spPr>
          <a:xfrm>
            <a:off x="457200" y="2064875"/>
            <a:ext cx="179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Diagrama de classes.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Fonte: imagem autoral.</a:t>
            </a:r>
            <a:endParaRPr i="1"/>
          </a:p>
        </p:txBody>
      </p:sp>
      <p:pic>
        <p:nvPicPr>
          <p:cNvPr id="398" name="Google Shape;398;g1ad6ce0743c_0_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8275" y="1289375"/>
            <a:ext cx="4298384" cy="46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ad6ce0743c_0_270"/>
          <p:cNvSpPr txBox="1"/>
          <p:nvPr>
            <p:ph type="title"/>
          </p:nvPr>
        </p:nvSpPr>
        <p:spPr>
          <a:xfrm>
            <a:off x="457350" y="1289375"/>
            <a:ext cx="8229300" cy="66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5. METODOLOGIA</a:t>
            </a:r>
            <a:endParaRPr b="1" sz="3000"/>
          </a:p>
        </p:txBody>
      </p:sp>
      <p:sp>
        <p:nvSpPr>
          <p:cNvPr id="404" name="Google Shape;404;g1ad6ce0743c_0_270"/>
          <p:cNvSpPr txBox="1"/>
          <p:nvPr>
            <p:ph idx="1" type="subTitle"/>
          </p:nvPr>
        </p:nvSpPr>
        <p:spPr>
          <a:xfrm>
            <a:off x="457200" y="2064875"/>
            <a:ext cx="1673100" cy="37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5" name="Google Shape;405;g1ad6ce0743c_0_270"/>
          <p:cNvSpPr txBox="1"/>
          <p:nvPr/>
        </p:nvSpPr>
        <p:spPr>
          <a:xfrm>
            <a:off x="457200" y="2064875"/>
            <a:ext cx="179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Diagrama de sequência.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Fonte: imagem autoral.</a:t>
            </a:r>
            <a:endParaRPr i="1"/>
          </a:p>
        </p:txBody>
      </p:sp>
      <p:pic>
        <p:nvPicPr>
          <p:cNvPr id="406" name="Google Shape;406;g1ad6ce0743c_0_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8375" y="1952675"/>
            <a:ext cx="5386609" cy="46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aaca7f3697_0_35"/>
          <p:cNvSpPr txBox="1"/>
          <p:nvPr>
            <p:ph type="title"/>
          </p:nvPr>
        </p:nvSpPr>
        <p:spPr>
          <a:xfrm>
            <a:off x="457350" y="1289375"/>
            <a:ext cx="8229300" cy="66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6. CRONOGRAMA PROPOSTO</a:t>
            </a:r>
            <a:endParaRPr b="1" sz="3000"/>
          </a:p>
        </p:txBody>
      </p:sp>
      <p:sp>
        <p:nvSpPr>
          <p:cNvPr id="412" name="Google Shape;412;g1aaca7f3697_0_35"/>
          <p:cNvSpPr txBox="1"/>
          <p:nvPr>
            <p:ph idx="1" type="subTitle"/>
          </p:nvPr>
        </p:nvSpPr>
        <p:spPr>
          <a:xfrm>
            <a:off x="457200" y="2064875"/>
            <a:ext cx="8229300" cy="37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Técnicas: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Gráfico de Gantt; Kanban.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Planejamento: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Semana = 5 dias;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2 horas/dia;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Total estimado: 17 semanas, 170 horas no total.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ad6ce0743c_0_278"/>
          <p:cNvSpPr txBox="1"/>
          <p:nvPr>
            <p:ph type="title"/>
          </p:nvPr>
        </p:nvSpPr>
        <p:spPr>
          <a:xfrm>
            <a:off x="457350" y="1289375"/>
            <a:ext cx="8229300" cy="66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6. CRONOGRAMA PROPOSTO</a:t>
            </a:r>
            <a:endParaRPr b="1" sz="3000"/>
          </a:p>
        </p:txBody>
      </p:sp>
      <p:sp>
        <p:nvSpPr>
          <p:cNvPr id="418" name="Google Shape;418;g1ad6ce0743c_0_278"/>
          <p:cNvSpPr txBox="1"/>
          <p:nvPr>
            <p:ph idx="1" type="subTitle"/>
          </p:nvPr>
        </p:nvSpPr>
        <p:spPr>
          <a:xfrm>
            <a:off x="457200" y="2064875"/>
            <a:ext cx="8229300" cy="37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</p:txBody>
      </p:sp>
      <p:pic>
        <p:nvPicPr>
          <p:cNvPr id="419" name="Google Shape;419;g1ad6ce0743c_0_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75" y="2103788"/>
            <a:ext cx="8886825" cy="326707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g1ad6ce0743c_0_278"/>
          <p:cNvSpPr txBox="1"/>
          <p:nvPr/>
        </p:nvSpPr>
        <p:spPr>
          <a:xfrm>
            <a:off x="214275" y="5370875"/>
            <a:ext cx="880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Tabela com as atividades propostas.</a:t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Fonte: imagem autoral.</a:t>
            </a:r>
            <a:endParaRPr i="1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ad6ce0743c_0_285"/>
          <p:cNvSpPr txBox="1"/>
          <p:nvPr>
            <p:ph type="title"/>
          </p:nvPr>
        </p:nvSpPr>
        <p:spPr>
          <a:xfrm>
            <a:off x="457350" y="1289375"/>
            <a:ext cx="8229300" cy="66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6. CRONOGRAMA PROPOSTO</a:t>
            </a:r>
            <a:endParaRPr b="1" sz="3000"/>
          </a:p>
        </p:txBody>
      </p:sp>
      <p:sp>
        <p:nvSpPr>
          <p:cNvPr id="426" name="Google Shape;426;g1ad6ce0743c_0_285"/>
          <p:cNvSpPr txBox="1"/>
          <p:nvPr>
            <p:ph idx="1" type="subTitle"/>
          </p:nvPr>
        </p:nvSpPr>
        <p:spPr>
          <a:xfrm>
            <a:off x="457200" y="2064875"/>
            <a:ext cx="8229300" cy="37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427" name="Google Shape;427;g1ad6ce0743c_0_285"/>
          <p:cNvSpPr txBox="1"/>
          <p:nvPr/>
        </p:nvSpPr>
        <p:spPr>
          <a:xfrm>
            <a:off x="6137925" y="2607300"/>
            <a:ext cx="266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Gráfico de Gantt</a:t>
            </a:r>
            <a:r>
              <a:rPr i="1" lang="en-US"/>
              <a:t> das atividades propostas.</a:t>
            </a:r>
            <a:endParaRPr i="1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Fonte: imagem autoral.</a:t>
            </a:r>
            <a:endParaRPr i="1"/>
          </a:p>
        </p:txBody>
      </p:sp>
      <p:pic>
        <p:nvPicPr>
          <p:cNvPr id="428" name="Google Shape;428;g1ad6ce0743c_0_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346" y="1952662"/>
            <a:ext cx="5792150" cy="396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aaca7f3697_0_30"/>
          <p:cNvSpPr txBox="1"/>
          <p:nvPr>
            <p:ph type="title"/>
          </p:nvPr>
        </p:nvSpPr>
        <p:spPr>
          <a:xfrm>
            <a:off x="457350" y="1289375"/>
            <a:ext cx="8229300" cy="66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7. CONSIDERAÇÕES FINAIS</a:t>
            </a:r>
            <a:endParaRPr b="1" sz="3000"/>
          </a:p>
        </p:txBody>
      </p:sp>
      <p:sp>
        <p:nvSpPr>
          <p:cNvPr id="434" name="Google Shape;434;g1aaca7f3697_0_30"/>
          <p:cNvSpPr txBox="1"/>
          <p:nvPr>
            <p:ph idx="1" type="subTitle"/>
          </p:nvPr>
        </p:nvSpPr>
        <p:spPr>
          <a:xfrm>
            <a:off x="457200" y="2064875"/>
            <a:ext cx="8229300" cy="37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Problemas com transparência e disponibilidade dos dados no processo de denúncia de crime ambiental no Brasil;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Os portais, como Fala.BR, não satisfazem a necessidade do acompanhamento dos casos por parte de pessoas públicas e interessadas;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Não disponibilização de informações de processos e investigados;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Lacunas nas tecnologias mais próximas do cidadão comum;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Complexidade hierárquica e de relacionamento entre esferas federais, estaduais e municipais (</a:t>
            </a:r>
            <a:r>
              <a:rPr lang="en-US">
                <a:solidFill>
                  <a:schemeClr val="dk1"/>
                </a:solidFill>
              </a:rPr>
              <a:t>não está no escopo deste trabalho);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A proposta mostra potencial em abstrair essa complexidade em uma única interface e sistema;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ad6ce0743c_0_295"/>
          <p:cNvSpPr txBox="1"/>
          <p:nvPr>
            <p:ph type="title"/>
          </p:nvPr>
        </p:nvSpPr>
        <p:spPr>
          <a:xfrm>
            <a:off x="457350" y="1289375"/>
            <a:ext cx="8229300" cy="66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7. CONSIDERAÇÕES FINAIS</a:t>
            </a:r>
            <a:endParaRPr b="1" sz="3000"/>
          </a:p>
        </p:txBody>
      </p:sp>
      <p:sp>
        <p:nvSpPr>
          <p:cNvPr id="440" name="Google Shape;440;g1ad6ce0743c_0_295"/>
          <p:cNvSpPr txBox="1"/>
          <p:nvPr>
            <p:ph idx="1" type="subTitle"/>
          </p:nvPr>
        </p:nvSpPr>
        <p:spPr>
          <a:xfrm>
            <a:off x="457200" y="2064875"/>
            <a:ext cx="8229300" cy="37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 </a:t>
            </a:r>
            <a:r>
              <a:rPr lang="en-US">
                <a:solidFill>
                  <a:schemeClr val="dk1"/>
                </a:solidFill>
              </a:rPr>
              <a:t>Disponibilidade e transparência: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indisponibilidade, pode ser contornada pelo caráter descentralizado da proposta;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Lei Geral de Proteção de Dados Pessoais (LGPD), em vigor desde 2020 (SERPRO, 2022), pode afetar a transparência.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Próximos passos: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Levantamento das ferramentas;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Bibliotecas de código open source;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Ambientes de implantação;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Desenvolvimento.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aaca7f3697_0_75"/>
          <p:cNvSpPr txBox="1"/>
          <p:nvPr>
            <p:ph type="title"/>
          </p:nvPr>
        </p:nvSpPr>
        <p:spPr>
          <a:xfrm>
            <a:off x="457350" y="1289375"/>
            <a:ext cx="8229300" cy="66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8. REFERÊNCIAS</a:t>
            </a:r>
            <a:endParaRPr b="1" sz="3000"/>
          </a:p>
        </p:txBody>
      </p:sp>
      <p:sp>
        <p:nvSpPr>
          <p:cNvPr id="446" name="Google Shape;446;g1aaca7f3697_0_75"/>
          <p:cNvSpPr txBox="1"/>
          <p:nvPr>
            <p:ph idx="1" type="subTitle"/>
          </p:nvPr>
        </p:nvSpPr>
        <p:spPr>
          <a:xfrm>
            <a:off x="457200" y="2064875"/>
            <a:ext cx="8229300" cy="37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ARROYO-QUIROZ, T. W. I. </a:t>
            </a:r>
            <a:r>
              <a:rPr b="1" lang="en-US" sz="1600">
                <a:solidFill>
                  <a:schemeClr val="dk1"/>
                </a:solidFill>
              </a:rPr>
              <a:t>Criminología verde en México. Dimensión Antropológica</a:t>
            </a:r>
            <a:r>
              <a:rPr lang="en-US" sz="1600">
                <a:solidFill>
                  <a:schemeClr val="dk1"/>
                </a:solidFill>
              </a:rPr>
              <a:t>, v. 78, p. 189–194, 2020.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BUTERIN, V. </a:t>
            </a:r>
            <a:r>
              <a:rPr b="1" lang="en-US" sz="1600">
                <a:solidFill>
                  <a:schemeClr val="dk1"/>
                </a:solidFill>
              </a:rPr>
              <a:t>Ethereum: A next-generation smart contract and decentralized application platform</a:t>
            </a:r>
            <a:r>
              <a:rPr lang="en-US" sz="1600">
                <a:solidFill>
                  <a:schemeClr val="dk1"/>
                </a:solidFill>
              </a:rPr>
              <a:t>. Único, 2014.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CEARÁ, G. do Estado do.</a:t>
            </a:r>
            <a:r>
              <a:rPr b="1" lang="en-US" sz="1600">
                <a:solidFill>
                  <a:schemeClr val="dk1"/>
                </a:solidFill>
              </a:rPr>
              <a:t> Batalhão de Polícia do Meio Ambiente: 30 anos na luta incessante em defesa do meio ambiente.</a:t>
            </a:r>
            <a:r>
              <a:rPr lang="en-US" sz="1600">
                <a:solidFill>
                  <a:schemeClr val="dk1"/>
                </a:solidFill>
              </a:rPr>
              <a:t> 2021.</a:t>
            </a:r>
            <a:r>
              <a:rPr lang="en-US" sz="1600">
                <a:solidFill>
                  <a:schemeClr val="dk1"/>
                </a:solidFill>
              </a:rPr>
              <a:t> </a:t>
            </a:r>
            <a:r>
              <a:rPr lang="en-US" sz="1600">
                <a:solidFill>
                  <a:schemeClr val="dk1"/>
                </a:solidFill>
              </a:rPr>
              <a:t>Disponível</a:t>
            </a:r>
            <a:r>
              <a:rPr lang="en-US" sz="1600">
                <a:solidFill>
                  <a:schemeClr val="dk1"/>
                </a:solidFill>
              </a:rPr>
              <a:t> </a:t>
            </a:r>
            <a:r>
              <a:rPr lang="en-US" sz="1600">
                <a:solidFill>
                  <a:schemeClr val="dk1"/>
                </a:solidFill>
              </a:rPr>
              <a:t>em: &lt;https://www.ceara.gov.br/2021/08/30/batalhao-de-policia-do-meio-ambiente-30-anos-na-luta-incessante-em-defesa-do-meio-ambiente/&gt;. Acesso em: 27 de junho de 2022.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CORRÊA, A. </a:t>
            </a:r>
            <a:r>
              <a:rPr b="1" lang="en-US" sz="1600">
                <a:solidFill>
                  <a:schemeClr val="dk1"/>
                </a:solidFill>
              </a:rPr>
              <a:t>Brasil  é exemplo de sucesso na redução do desmatamento, diz relatório.</a:t>
            </a:r>
            <a:r>
              <a:rPr lang="en-US" sz="1600">
                <a:solidFill>
                  <a:schemeClr val="dk1"/>
                </a:solidFill>
              </a:rPr>
              <a:t> 2014. Disponível em: &lt;https://www.bbc.com/portuguese/noticias/2014/06/140604 desmatamento relatorio ac hb&gt;. Acesso em: 20 de setembro de 2022.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ad6ce0743c_0_301"/>
          <p:cNvSpPr txBox="1"/>
          <p:nvPr>
            <p:ph type="title"/>
          </p:nvPr>
        </p:nvSpPr>
        <p:spPr>
          <a:xfrm>
            <a:off x="457350" y="1289375"/>
            <a:ext cx="8229300" cy="66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8. REFERÊNCIAS</a:t>
            </a:r>
            <a:endParaRPr b="1" sz="3000"/>
          </a:p>
        </p:txBody>
      </p:sp>
      <p:sp>
        <p:nvSpPr>
          <p:cNvPr id="452" name="Google Shape;452;g1ad6ce0743c_0_301"/>
          <p:cNvSpPr txBox="1"/>
          <p:nvPr>
            <p:ph idx="1" type="subTitle"/>
          </p:nvPr>
        </p:nvSpPr>
        <p:spPr>
          <a:xfrm>
            <a:off x="457200" y="2064875"/>
            <a:ext cx="8229300" cy="37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DOLCE, J. </a:t>
            </a:r>
            <a:r>
              <a:rPr b="1" lang="en-US" sz="1600">
                <a:solidFill>
                  <a:schemeClr val="dk1"/>
                </a:solidFill>
              </a:rPr>
              <a:t>Estamos em um verdadeiro apagão de dados”, afirma fiscal do IBAMA.</a:t>
            </a:r>
            <a:r>
              <a:rPr lang="en-US" sz="1600">
                <a:solidFill>
                  <a:schemeClr val="dk1"/>
                </a:solidFill>
              </a:rPr>
              <a:t> 2021. Disponível em: &lt;https://infoamazonia.org/2021/12/21/ estamos-em-um-verdadeiro-apagao-de-dados-afirma-fiscal-do-ibama/&gt;. Acesso em: 20 de setembro de 2022.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EMAN, K. et al. </a:t>
            </a:r>
            <a:r>
              <a:rPr b="1" lang="en-US" sz="1600">
                <a:solidFill>
                  <a:schemeClr val="dk1"/>
                </a:solidFill>
              </a:rPr>
              <a:t>Environmental crime and green criminology in south eastern europe - pratice and research. </a:t>
            </a:r>
            <a:r>
              <a:rPr lang="en-US" sz="1600">
                <a:solidFill>
                  <a:schemeClr val="dk1"/>
                </a:solidFill>
              </a:rPr>
              <a:t>Springer Science+Business Media Dordrecht 2013, p. 341–358, 2013.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EUROPOL, E. U. A. for L. E. C. </a:t>
            </a:r>
            <a:r>
              <a:rPr b="1" lang="en-US" sz="1600">
                <a:solidFill>
                  <a:schemeClr val="dk1"/>
                </a:solidFill>
              </a:rPr>
              <a:t>Environmental Crime.</a:t>
            </a:r>
            <a:r>
              <a:rPr lang="en-US" sz="1600">
                <a:solidFill>
                  <a:schemeClr val="dk1"/>
                </a:solidFill>
              </a:rPr>
              <a:t> 2022. Disponível em: &lt;https:// www.europol.europa.eu/crime-areas-and-statistics/crime-areas/environmental-crime&gt;. Acesso em: 20 de setembro de 2022.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GOLDSTEIN, H. O. F. J. E. New data infrastructures for environmental monitoring in myanmar: Is digital transparency good for governance? </a:t>
            </a:r>
            <a:r>
              <a:rPr b="1" lang="en-US" sz="1600">
                <a:solidFill>
                  <a:schemeClr val="dk1"/>
                </a:solidFill>
              </a:rPr>
              <a:t>EPE: Nature and Space</a:t>
            </a:r>
            <a:r>
              <a:rPr lang="en-US" sz="1600">
                <a:solidFill>
                  <a:schemeClr val="dk1"/>
                </a:solidFill>
              </a:rPr>
              <a:t>, v. 5, p. 39–59, 2022.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ad6ce0743c_0_6"/>
          <p:cNvSpPr txBox="1"/>
          <p:nvPr>
            <p:ph idx="1" type="subTitle"/>
          </p:nvPr>
        </p:nvSpPr>
        <p:spPr>
          <a:xfrm>
            <a:off x="457200" y="2064875"/>
            <a:ext cx="8229300" cy="37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Ainda segundo a agência </a:t>
            </a:r>
            <a:r>
              <a:rPr lang="en-US" sz="2600">
                <a:solidFill>
                  <a:schemeClr val="dk1"/>
                </a:solidFill>
              </a:rPr>
              <a:t>europeia,</a:t>
            </a:r>
            <a:r>
              <a:rPr lang="en-US" sz="2600">
                <a:solidFill>
                  <a:schemeClr val="dk1"/>
                </a:solidFill>
              </a:rPr>
              <a:t> as consequências seriam: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Aumento no risco de doenças e no potencial de </a:t>
            </a:r>
            <a:r>
              <a:rPr lang="en-US" sz="2600">
                <a:solidFill>
                  <a:schemeClr val="dk1"/>
                </a:solidFill>
              </a:rPr>
              <a:t>perda</a:t>
            </a:r>
            <a:r>
              <a:rPr lang="en-US" sz="2600">
                <a:solidFill>
                  <a:schemeClr val="dk1"/>
                </a:solidFill>
              </a:rPr>
              <a:t> de vidas humanas;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Mudanças ambientais e climáticas;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Redução na expectativa de vida;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94" name="Google Shape;94;g1ad6ce0743c_0_6"/>
          <p:cNvSpPr txBox="1"/>
          <p:nvPr>
            <p:ph type="title"/>
          </p:nvPr>
        </p:nvSpPr>
        <p:spPr>
          <a:xfrm>
            <a:off x="457350" y="1289375"/>
            <a:ext cx="8229300" cy="66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b="1" lang="en-US" sz="3000"/>
              <a:t>INTRODUÇÃO</a:t>
            </a:r>
            <a:endParaRPr b="1" sz="3000"/>
          </a:p>
        </p:txBody>
      </p:sp>
      <p:pic>
        <p:nvPicPr>
          <p:cNvPr id="95" name="Google Shape;95;g1ad6ce0743c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4600" y="4125400"/>
            <a:ext cx="2601900" cy="11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ad6ce0743c_0_307"/>
          <p:cNvSpPr txBox="1"/>
          <p:nvPr>
            <p:ph type="title"/>
          </p:nvPr>
        </p:nvSpPr>
        <p:spPr>
          <a:xfrm>
            <a:off x="457350" y="1289375"/>
            <a:ext cx="8229300" cy="66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8. REFERÊNCIAS</a:t>
            </a:r>
            <a:endParaRPr b="1" sz="3000"/>
          </a:p>
        </p:txBody>
      </p:sp>
      <p:sp>
        <p:nvSpPr>
          <p:cNvPr id="458" name="Google Shape;458;g1ad6ce0743c_0_307"/>
          <p:cNvSpPr txBox="1"/>
          <p:nvPr>
            <p:ph idx="1" type="subTitle"/>
          </p:nvPr>
        </p:nvSpPr>
        <p:spPr>
          <a:xfrm>
            <a:off x="457200" y="2064875"/>
            <a:ext cx="8229300" cy="37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GRANDELLE, R. I</a:t>
            </a:r>
            <a:r>
              <a:rPr b="1" lang="en-US" sz="1600">
                <a:solidFill>
                  <a:schemeClr val="dk1"/>
                </a:solidFill>
              </a:rPr>
              <a:t>bama tem apenas 26% dos analistas necessários para fiscalização de biomas.</a:t>
            </a:r>
            <a:r>
              <a:rPr lang="en-US" sz="1600">
                <a:solidFill>
                  <a:schemeClr val="dk1"/>
                </a:solidFill>
              </a:rPr>
              <a:t> 2022. Disponível em: &lt;https://oglobo.globo.com/brasil/meio-ambiente/ ibama-tem-apenas-26-dos-analistas-necessarios-para-fiscalizacao-de-biomas-25108053&gt;. Acesso em: 19 de setembro de 2022.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IBAMA, I. B. do Meio Ambiente e dos R. N. R.</a:t>
            </a:r>
            <a:r>
              <a:rPr b="1" lang="en-US" sz="1600">
                <a:solidFill>
                  <a:schemeClr val="dk1"/>
                </a:solidFill>
              </a:rPr>
              <a:t> Processo administrativo sancionador. </a:t>
            </a:r>
            <a:r>
              <a:rPr lang="en-US" sz="1600">
                <a:solidFill>
                  <a:schemeClr val="dk1"/>
                </a:solidFill>
              </a:rPr>
              <a:t>2016. Disponível em: &lt;http://www.ibama.gov.br/fiscalizacao-ambiental/fundo-amazonia/ 131-fiscalizacao-e-protecao/fiscalizacao/829-processo-administrativo-sancionador#: ̃: text=O%20processo%20administrativo%20sancionador%20%C3%A9,ele%20a%20aplica%A7%C3%A3o%20de%20san%C3%A7%C3%B5es&gt;. Acesso em: 28 de junho de 2022.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IBAMA, I. B. do Meio Ambiente e dos R. N. R. </a:t>
            </a:r>
            <a:r>
              <a:rPr b="1" lang="en-US" sz="1600">
                <a:solidFill>
                  <a:schemeClr val="dk1"/>
                </a:solidFill>
              </a:rPr>
              <a:t>Fale com o Ibama</a:t>
            </a:r>
            <a:r>
              <a:rPr lang="en-US" sz="1600">
                <a:solidFill>
                  <a:schemeClr val="dk1"/>
                </a:solidFill>
              </a:rPr>
              <a:t>. 2018. Disponível em: &lt;https://www.gov.br/ibama/pt-br/canais atendimento/fale-conosco&gt;. Acesso em: 27 de junho de 2022.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ad6ce0743c_0_313"/>
          <p:cNvSpPr txBox="1"/>
          <p:nvPr>
            <p:ph type="title"/>
          </p:nvPr>
        </p:nvSpPr>
        <p:spPr>
          <a:xfrm>
            <a:off x="457350" y="1289375"/>
            <a:ext cx="8229300" cy="66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8. REFERÊNCIAS</a:t>
            </a:r>
            <a:endParaRPr b="1" sz="3000"/>
          </a:p>
        </p:txBody>
      </p:sp>
      <p:sp>
        <p:nvSpPr>
          <p:cNvPr id="464" name="Google Shape;464;g1ad6ce0743c_0_313"/>
          <p:cNvSpPr txBox="1"/>
          <p:nvPr>
            <p:ph idx="1" type="subTitle"/>
          </p:nvPr>
        </p:nvSpPr>
        <p:spPr>
          <a:xfrm>
            <a:off x="457200" y="2064875"/>
            <a:ext cx="8229300" cy="37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IBAMA, I. B. do Meio Ambiente e dos R. N. R. </a:t>
            </a:r>
            <a:r>
              <a:rPr b="1" lang="en-US" sz="1600">
                <a:solidFill>
                  <a:schemeClr val="dk1"/>
                </a:solidFill>
              </a:rPr>
              <a:t>Sobre o Ibama.</a:t>
            </a:r>
            <a:r>
              <a:rPr lang="en-US" sz="1600">
                <a:solidFill>
                  <a:schemeClr val="dk1"/>
                </a:solidFill>
              </a:rPr>
              <a:t> 2018. Disponível em: &lt;https://www.gov.br/ibama/pt-br/acesso-a-informacao/institucional/sobre-o-ibama&gt;. Acesso em: 27 de junho de 2022.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JOAQUIM, L. </a:t>
            </a:r>
            <a:r>
              <a:rPr b="1" lang="en-US" sz="1600">
                <a:solidFill>
                  <a:schemeClr val="dk1"/>
                </a:solidFill>
              </a:rPr>
              <a:t>Proposta de um sistema de gestão  para fiscalização ambiental</a:t>
            </a:r>
            <a:r>
              <a:rPr lang="en-US" sz="1600">
                <a:solidFill>
                  <a:schemeClr val="dk1"/>
                </a:solidFill>
              </a:rPr>
              <a:t>. Junho 2015. 111 f. Dissertação (Especialização em Tecnologia da Informação  e Comunicação  aplicadas na Segurança Pública E Direitos Humanos) — Universidade Federal de Santa Catarina, Aranraguá, 2015. Disponível em: &lt;”https://repositorio.ufsc.br/xmlui/bitstream/ handle/123456789/179292/TCC-Sistema-de-Informa%C3%A7%C3%A3o-e-Comunica%C3% A7%C3%A3o-Laudelino-Joaquim.pdf?sequence=1&amp;isAllowed=y”&gt;. Acesso em: 27 de junho de 2022.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KUNTZ, J. </a:t>
            </a:r>
            <a:r>
              <a:rPr b="1" lang="en-US" sz="1600">
                <a:solidFill>
                  <a:schemeClr val="dk1"/>
                </a:solidFill>
              </a:rPr>
              <a:t>Blockchain Ethereum.</a:t>
            </a:r>
            <a:r>
              <a:rPr lang="en-US" sz="1600">
                <a:solidFill>
                  <a:schemeClr val="dk1"/>
                </a:solidFill>
              </a:rPr>
              <a:t> São Paulo: Casa do Código, 2022.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MACEDO, G.</a:t>
            </a:r>
            <a:r>
              <a:rPr b="1" lang="en-US" sz="1600">
                <a:solidFill>
                  <a:schemeClr val="dk1"/>
                </a:solidFill>
              </a:rPr>
              <a:t> Climate security, the amazon, and the responsibility to protect.</a:t>
            </a:r>
            <a:r>
              <a:rPr lang="en-US" sz="1600">
                <a:solidFill>
                  <a:schemeClr val="dk1"/>
                </a:solidFill>
              </a:rPr>
              <a:t> Brazilian Political Science Review, 2021.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ad6ce0743c_0_319"/>
          <p:cNvSpPr txBox="1"/>
          <p:nvPr>
            <p:ph type="title"/>
          </p:nvPr>
        </p:nvSpPr>
        <p:spPr>
          <a:xfrm>
            <a:off x="457350" y="1289375"/>
            <a:ext cx="8229300" cy="66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8. REFERÊNCIAS</a:t>
            </a:r>
            <a:endParaRPr b="1" sz="3000"/>
          </a:p>
        </p:txBody>
      </p:sp>
      <p:sp>
        <p:nvSpPr>
          <p:cNvPr id="470" name="Google Shape;470;g1ad6ce0743c_0_319"/>
          <p:cNvSpPr txBox="1"/>
          <p:nvPr>
            <p:ph idx="1" type="subTitle"/>
          </p:nvPr>
        </p:nvSpPr>
        <p:spPr>
          <a:xfrm>
            <a:off x="457200" y="2064875"/>
            <a:ext cx="8229300" cy="37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MARCHESI, L.; MARCHESI, M.; TONELLI, R. Abcde – agile block chain dapp engineering. </a:t>
            </a:r>
            <a:r>
              <a:rPr b="1" lang="en-US" sz="1600">
                <a:solidFill>
                  <a:schemeClr val="dk1"/>
                </a:solidFill>
              </a:rPr>
              <a:t>Blockchain: Research and Applications,</a:t>
            </a:r>
            <a:r>
              <a:rPr lang="en-US" sz="1600">
                <a:solidFill>
                  <a:schemeClr val="dk1"/>
                </a:solidFill>
              </a:rPr>
              <a:t> v. 1, p. 1–19, 2020.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SERPRO.</a:t>
            </a:r>
            <a:r>
              <a:rPr b="1" lang="en-US" sz="1600">
                <a:solidFill>
                  <a:schemeClr val="dk1"/>
                </a:solidFill>
              </a:rPr>
              <a:t> LGPD entra em vigor.</a:t>
            </a:r>
            <a:r>
              <a:rPr lang="en-US" sz="1600">
                <a:solidFill>
                  <a:schemeClr val="dk1"/>
                </a:solidFill>
              </a:rPr>
              <a:t> 2022. Disponível em: &lt;https://www.serpro.gov.br/lgpd/ noticias/2020/lgpd-entra-em-vigor&gt;. Acesso em: 05 de novembro de 2022.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SILVA, J.; SOUZA, J. a. L.</a:t>
            </a:r>
            <a:r>
              <a:rPr b="1" lang="en-US" sz="1600">
                <a:solidFill>
                  <a:schemeClr val="dk1"/>
                </a:solidFill>
              </a:rPr>
              <a:t> A Inteligência da Complexidade. </a:t>
            </a:r>
            <a:r>
              <a:rPr lang="en-US" sz="1600">
                <a:solidFill>
                  <a:schemeClr val="dk1"/>
                </a:solidFill>
              </a:rPr>
              <a:t>São Paulo: Editora Petrópolis, 2000.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SUSILOWATI, D. et al. The influence of green supply chain management (gscm) toward economic performance on agribusiness apples. </a:t>
            </a:r>
            <a:r>
              <a:rPr b="1" lang="en-US" sz="1600">
                <a:solidFill>
                  <a:schemeClr val="dk1"/>
                </a:solidFill>
              </a:rPr>
              <a:t>Part-I Natural and Applied Sciences,</a:t>
            </a:r>
            <a:r>
              <a:rPr lang="en-US" sz="1600">
                <a:solidFill>
                  <a:schemeClr val="dk1"/>
                </a:solidFill>
              </a:rPr>
              <a:t> 2013. 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ad6ce0743c_0_325"/>
          <p:cNvSpPr txBox="1"/>
          <p:nvPr>
            <p:ph type="title"/>
          </p:nvPr>
        </p:nvSpPr>
        <p:spPr>
          <a:xfrm>
            <a:off x="457350" y="1289375"/>
            <a:ext cx="8229300" cy="66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8. REFERÊNCIAS</a:t>
            </a:r>
            <a:endParaRPr b="1" sz="3000"/>
          </a:p>
        </p:txBody>
      </p:sp>
      <p:sp>
        <p:nvSpPr>
          <p:cNvPr id="476" name="Google Shape;476;g1ad6ce0743c_0_325"/>
          <p:cNvSpPr txBox="1"/>
          <p:nvPr>
            <p:ph idx="1" type="subTitle"/>
          </p:nvPr>
        </p:nvSpPr>
        <p:spPr>
          <a:xfrm>
            <a:off x="457200" y="2064875"/>
            <a:ext cx="8229300" cy="37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Verde, L. </a:t>
            </a:r>
            <a:r>
              <a:rPr b="1" lang="en-US" sz="1600">
                <a:solidFill>
                  <a:schemeClr val="dk1"/>
                </a:solidFill>
              </a:rPr>
              <a:t>[Fala.BR] Manifestação Respondida no Sistema. Mensagem recebida por matheuspereira8187@gmail.com em 9 de junho de 2022</a:t>
            </a:r>
            <a:r>
              <a:rPr lang="en-US" sz="1600">
                <a:solidFill>
                  <a:schemeClr val="dk1"/>
                </a:solidFill>
              </a:rPr>
              <a:t>. 2022. Acesso em: 9 de junho de 2022.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WU, K. et al. </a:t>
            </a:r>
            <a:r>
              <a:rPr b="1" lang="en-US" sz="1600">
                <a:solidFill>
                  <a:schemeClr val="dk1"/>
                </a:solidFill>
              </a:rPr>
              <a:t>A first look at blockchain-based decentralized applications.</a:t>
            </a:r>
            <a:r>
              <a:rPr lang="en-US" sz="1600">
                <a:solidFill>
                  <a:schemeClr val="dk1"/>
                </a:solidFill>
              </a:rPr>
              <a:t> 2019.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aaca7f3697_0_80"/>
          <p:cNvSpPr txBox="1"/>
          <p:nvPr>
            <p:ph type="title"/>
          </p:nvPr>
        </p:nvSpPr>
        <p:spPr>
          <a:xfrm>
            <a:off x="457350" y="1289375"/>
            <a:ext cx="8229300" cy="66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</p:txBody>
      </p:sp>
      <p:sp>
        <p:nvSpPr>
          <p:cNvPr id="482" name="Google Shape;482;g1aaca7f3697_0_80"/>
          <p:cNvSpPr txBox="1"/>
          <p:nvPr>
            <p:ph idx="1" type="subTitle"/>
          </p:nvPr>
        </p:nvSpPr>
        <p:spPr>
          <a:xfrm>
            <a:off x="457200" y="2064875"/>
            <a:ext cx="8229300" cy="3784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Obrigado!</a:t>
            </a:r>
            <a:endParaRPr sz="2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aaca7f3697_0_4"/>
          <p:cNvSpPr txBox="1"/>
          <p:nvPr>
            <p:ph type="title"/>
          </p:nvPr>
        </p:nvSpPr>
        <p:spPr>
          <a:xfrm>
            <a:off x="457350" y="1289375"/>
            <a:ext cx="8229300" cy="66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b="1" lang="en-US" sz="3000"/>
              <a:t>INTRODUÇÃO</a:t>
            </a:r>
            <a:endParaRPr b="1" sz="3000"/>
          </a:p>
        </p:txBody>
      </p:sp>
      <p:sp>
        <p:nvSpPr>
          <p:cNvPr id="101" name="Google Shape;101;g1aaca7f3697_0_4"/>
          <p:cNvSpPr txBox="1"/>
          <p:nvPr>
            <p:ph idx="1" type="subTitle"/>
          </p:nvPr>
        </p:nvSpPr>
        <p:spPr>
          <a:xfrm>
            <a:off x="457200" y="2064875"/>
            <a:ext cx="8229300" cy="37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O Instituto Brasileiro do Meio Ambiente e dos Recursos Naturais (IBAMA) é o principal </a:t>
            </a:r>
            <a:r>
              <a:rPr lang="en-US" sz="2600"/>
              <a:t>órgão.</a:t>
            </a:r>
            <a:endParaRPr sz="2600"/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-US" sz="2600"/>
              <a:t>Baixo contingente de agentes, 26,6% do necessário em 2021 </a:t>
            </a:r>
            <a:r>
              <a:rPr lang="en-US" sz="2600">
                <a:solidFill>
                  <a:schemeClr val="dk1"/>
                </a:solidFill>
              </a:rPr>
              <a:t>(GRANDELLE, 2022).</a:t>
            </a:r>
            <a:endParaRPr sz="2600"/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-US" sz="2600"/>
              <a:t>Pouca transparência e disponibilidade de dados (DOLCE, 2021).</a:t>
            </a:r>
            <a:endParaRPr sz="26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102" name="Google Shape;102;g1aaca7f3697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4363" y="4488675"/>
            <a:ext cx="1455276" cy="141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ad6ce0743c_0_12"/>
          <p:cNvSpPr txBox="1"/>
          <p:nvPr>
            <p:ph type="title"/>
          </p:nvPr>
        </p:nvSpPr>
        <p:spPr>
          <a:xfrm>
            <a:off x="457350" y="1289375"/>
            <a:ext cx="8229300" cy="66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b="1" lang="en-US" sz="3000"/>
              <a:t>INTRODUÇÃO</a:t>
            </a:r>
            <a:endParaRPr b="1" sz="3000"/>
          </a:p>
        </p:txBody>
      </p:sp>
      <p:sp>
        <p:nvSpPr>
          <p:cNvPr id="108" name="Google Shape;108;g1ad6ce0743c_0_12"/>
          <p:cNvSpPr txBox="1"/>
          <p:nvPr>
            <p:ph idx="1" type="subTitle"/>
          </p:nvPr>
        </p:nvSpPr>
        <p:spPr>
          <a:xfrm>
            <a:off x="457200" y="2064875"/>
            <a:ext cx="8229300" cy="37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Consequências de acordo com Corrêa (2014):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Não responsabilização dos investigados;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Uso de recursos legais por criminosos.</a:t>
            </a:r>
            <a:endParaRPr sz="2600"/>
          </a:p>
        </p:txBody>
      </p:sp>
      <p:pic>
        <p:nvPicPr>
          <p:cNvPr id="109" name="Google Shape;109;g1ad6ce0743c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7938" y="3404475"/>
            <a:ext cx="3868124" cy="2175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1ad6ce0743c_0_12"/>
          <p:cNvSpPr txBox="1"/>
          <p:nvPr/>
        </p:nvSpPr>
        <p:spPr>
          <a:xfrm>
            <a:off x="2474250" y="5580300"/>
            <a:ext cx="419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Fiscalização do IBAMA em operação.</a:t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Fonte: </a:t>
            </a:r>
            <a:r>
              <a:rPr i="1" lang="en-US" u="sng">
                <a:solidFill>
                  <a:schemeClr val="hlink"/>
                </a:solidFill>
                <a:hlinkClick r:id="rId4"/>
              </a:rPr>
              <a:t>IstoÉ</a:t>
            </a:r>
            <a:endParaRPr i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ad6ce0743c_0_22"/>
          <p:cNvSpPr txBox="1"/>
          <p:nvPr>
            <p:ph type="title"/>
          </p:nvPr>
        </p:nvSpPr>
        <p:spPr>
          <a:xfrm>
            <a:off x="457350" y="1289375"/>
            <a:ext cx="8229300" cy="66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b="1" lang="en-US" sz="3000"/>
              <a:t>INTRODUÇÃO</a:t>
            </a:r>
            <a:endParaRPr b="1" sz="3000"/>
          </a:p>
        </p:txBody>
      </p:sp>
      <p:sp>
        <p:nvSpPr>
          <p:cNvPr id="116" name="Google Shape;116;g1ad6ce0743c_0_22"/>
          <p:cNvSpPr txBox="1"/>
          <p:nvPr>
            <p:ph idx="1" type="subTitle"/>
          </p:nvPr>
        </p:nvSpPr>
        <p:spPr>
          <a:xfrm>
            <a:off x="457200" y="2064875"/>
            <a:ext cx="8229300" cy="37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Fatores de sucesso no combate: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Investimento em tecnologias de monitoramento;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Medidas judiciais;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Posicionamento das empresas;</a:t>
            </a:r>
            <a:endParaRPr sz="2600">
              <a:solidFill>
                <a:schemeClr val="dk1"/>
              </a:solidFill>
            </a:endParaRPr>
          </a:p>
        </p:txBody>
      </p:sp>
      <p:pic>
        <p:nvPicPr>
          <p:cNvPr id="117" name="Google Shape;117;g1ad6ce0743c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350" y="3934538"/>
            <a:ext cx="3943350" cy="19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1ad6ce0743c_0_22"/>
          <p:cNvSpPr txBox="1"/>
          <p:nvPr/>
        </p:nvSpPr>
        <p:spPr>
          <a:xfrm>
            <a:off x="4491450" y="5112025"/>
            <a:ext cx="419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Satélite Amazônia I.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Fonte:</a:t>
            </a:r>
            <a:r>
              <a:rPr i="1" lang="en-US" u="sng">
                <a:solidFill>
                  <a:schemeClr val="hlink"/>
                </a:solidFill>
                <a:hlinkClick r:id="rId4"/>
              </a:rPr>
              <a:t> INPE - Instituto Nacional de Pesquisas Espaciais</a:t>
            </a:r>
            <a:endParaRPr i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2016-02-05T12:36:21Z</dcterms:created>
  <dc:creator>DEPCOM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false</vt:bool>
  </property>
  <property fmtid="{D5CDD505-2E9C-101B-9397-08002B2CF9AE}" pid="4" name="LinksUpToDate">
    <vt:bool>false</vt:bool>
  </property>
  <property fmtid="{D5CDD505-2E9C-101B-9397-08002B2CF9AE}" pid="5" name="MMClips">
    <vt:i4>0</vt:i4>
  </property>
  <property fmtid="{D5CDD505-2E9C-101B-9397-08002B2CF9AE}" pid="6" name="Notes">
    <vt:i4>0</vt:i4>
  </property>
  <property fmtid="{D5CDD505-2E9C-101B-9397-08002B2CF9AE}" pid="7" name="PresentationFormat">
    <vt:lpwstr>Apresentação na tela (4:3)</vt:lpwstr>
  </property>
  <property fmtid="{D5CDD505-2E9C-101B-9397-08002B2CF9AE}" pid="8" name="ScaleCrop">
    <vt:bool>false</vt:bool>
  </property>
  <property fmtid="{D5CDD505-2E9C-101B-9397-08002B2CF9AE}" pid="9" name="ShareDoc">
    <vt:bool>false</vt:bool>
  </property>
  <property fmtid="{D5CDD505-2E9C-101B-9397-08002B2CF9AE}" pid="10" name="Slides">
    <vt:i4>2</vt:i4>
  </property>
</Properties>
</file>